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23"/>
  </p:notesMasterIdLst>
  <p:sldIdLst>
    <p:sldId id="256" r:id="rId2"/>
    <p:sldId id="258" r:id="rId3"/>
    <p:sldId id="277" r:id="rId4"/>
    <p:sldId id="27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8" r:id="rId13"/>
    <p:sldId id="267" r:id="rId14"/>
    <p:sldId id="270" r:id="rId15"/>
    <p:sldId id="269" r:id="rId16"/>
    <p:sldId id="271" r:id="rId17"/>
    <p:sldId id="272" r:id="rId18"/>
    <p:sldId id="274" r:id="rId19"/>
    <p:sldId id="275" r:id="rId20"/>
    <p:sldId id="273" r:id="rId21"/>
    <p:sldId id="276" r:id="rId22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tr-TR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tr-TR"/>
          </a:p>
        </p:txBody>
      </p:sp>
      <p:sp>
        <p:nvSpPr>
          <p:cNvPr id="131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1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  <p:sp>
        <p:nvSpPr>
          <p:cNvPr id="131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tr-TR"/>
          </a:p>
        </p:txBody>
      </p:sp>
      <p:sp>
        <p:nvSpPr>
          <p:cNvPr id="131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B554B85-BC8A-4754-8863-EB7059B0DBF9}" type="slidenum">
              <a:rPr lang="tr-TR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54B85-BC8A-4754-8863-EB7059B0DBF9}" type="slidenum">
              <a:rPr lang="tr-TR" smtClean="0"/>
              <a:pPr/>
              <a:t>1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378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101379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380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381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382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383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384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385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386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387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388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389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390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391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392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393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tr-TR"/>
            </a:p>
          </p:txBody>
        </p:sp>
        <p:sp>
          <p:nvSpPr>
            <p:cNvPr id="101394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tr-TR"/>
            </a:p>
          </p:txBody>
        </p:sp>
        <p:sp>
          <p:nvSpPr>
            <p:cNvPr id="101395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/>
            </a:p>
          </p:txBody>
        </p:sp>
        <p:sp>
          <p:nvSpPr>
            <p:cNvPr id="101396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/>
            </a:p>
          </p:txBody>
        </p:sp>
        <p:sp>
          <p:nvSpPr>
            <p:cNvPr id="101397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/>
            </a:p>
          </p:txBody>
        </p:sp>
        <p:sp>
          <p:nvSpPr>
            <p:cNvPr id="101398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/>
            </a:p>
          </p:txBody>
        </p:sp>
        <p:sp>
          <p:nvSpPr>
            <p:cNvPr id="101399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/>
            </a:p>
          </p:txBody>
        </p:sp>
        <p:sp>
          <p:nvSpPr>
            <p:cNvPr id="101400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/>
            </a:p>
          </p:txBody>
        </p:sp>
        <p:sp>
          <p:nvSpPr>
            <p:cNvPr id="101401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402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/>
            </a:p>
          </p:txBody>
        </p:sp>
        <p:sp>
          <p:nvSpPr>
            <p:cNvPr id="101403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/>
            </a:p>
          </p:txBody>
        </p:sp>
        <p:sp>
          <p:nvSpPr>
            <p:cNvPr id="101404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/>
            </a:p>
          </p:txBody>
        </p:sp>
        <p:sp>
          <p:nvSpPr>
            <p:cNvPr id="101405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/>
            </a:p>
          </p:txBody>
        </p:sp>
        <p:sp>
          <p:nvSpPr>
            <p:cNvPr id="101406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407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408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409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410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/>
            </a:p>
          </p:txBody>
        </p:sp>
        <p:sp>
          <p:nvSpPr>
            <p:cNvPr id="101411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12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13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14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15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16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17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18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19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20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21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22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23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24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25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26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27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28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29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30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31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32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33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34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35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36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37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38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39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40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41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42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43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44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45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46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47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48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49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50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51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52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53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54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55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56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57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58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59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60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61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62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63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64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65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66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67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68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69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70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71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72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73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74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75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76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77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78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79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80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81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82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83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84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85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86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87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88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89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90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91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92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93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94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95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96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97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98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499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00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01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02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03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04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05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06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07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08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09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10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11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12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13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14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15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16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17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18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19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20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21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22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23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24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25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26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27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28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29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30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31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32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33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34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35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36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37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38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39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40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41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42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43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44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45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46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47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48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49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50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51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52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53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54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55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56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57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58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59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60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61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62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63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64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65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66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67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68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69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70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71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72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73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74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75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76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77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78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79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80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81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82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83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84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85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86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87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88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89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90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91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92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1593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01594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101595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101596" name="Rectangle 2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101597" name="Rectangle 22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Created by Necdet GÜLSEVER</a:t>
            </a:r>
            <a:endParaRPr lang="tr-TR"/>
          </a:p>
        </p:txBody>
      </p:sp>
      <p:sp>
        <p:nvSpPr>
          <p:cNvPr id="101598" name="Rectangle 2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0A68DFC-96DB-4700-8755-DF16F7FB524E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566BBF-2A1E-4EDB-A31C-DD9206E3AC20}" type="slidenum">
              <a:rPr lang="tr-TR"/>
              <a:pPr/>
              <a:t>‹#›</a:t>
            </a:fld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EF29D7-F211-4239-A4A6-0B7552B677D0}" type="slidenum">
              <a:rPr lang="tr-TR"/>
              <a:pPr/>
              <a:t>‹#›</a:t>
            </a:fld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7870DE8-36AC-403D-8E61-46DE16201623}" type="slidenum">
              <a:rPr lang="tr-TR"/>
              <a:pPr/>
              <a:t>‹#›</a:t>
            </a:fld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2AC9E7-5C68-4C40-976F-427C0F133E14}" type="slidenum">
              <a:rPr lang="tr-TR"/>
              <a:pPr/>
              <a:t>‹#›</a:t>
            </a:fld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1FB5223-D8E6-4D65-87D9-C949C6A9A922}" type="slidenum">
              <a:rPr lang="tr-TR"/>
              <a:pPr/>
              <a:t>‹#›</a:t>
            </a:fld>
            <a:endParaRPr lang="tr-TR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6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C05845-8962-4664-A091-CB0D295F37E9}" type="slidenum">
              <a:rPr lang="tr-TR"/>
              <a:pPr/>
              <a:t>‹#›</a:t>
            </a:fld>
            <a:endParaRPr lang="tr-TR"/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9" name="8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6AB96B8-803E-4CEE-A062-6414EFFF5B04}" type="slidenum">
              <a:rPr lang="tr-TR"/>
              <a:pPr/>
              <a:t>‹#›</a:t>
            </a:fld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F0EBFC8-3C9F-460B-A060-FE4779A132C6}" type="slidenum">
              <a:rPr lang="tr-TR"/>
              <a:pPr/>
              <a:t>‹#›</a:t>
            </a:fld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AF99736-7891-4FA1-9714-D2B429917ECE}" type="slidenum">
              <a:rPr lang="tr-TR"/>
              <a:pPr/>
              <a:t>‹#›</a:t>
            </a:fld>
            <a:endParaRPr lang="tr-TR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6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D5F204-BC27-4045-A438-ECD5ED15CA88}" type="slidenum">
              <a:rPr lang="tr-TR"/>
              <a:pPr/>
              <a:t>‹#›</a:t>
            </a:fld>
            <a:endParaRPr lang="tr-TR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6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354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10035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5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5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5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5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6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6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6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6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6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6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6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6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6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6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7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7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7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7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7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7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7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7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7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7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8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8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8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8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8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8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8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tr-TR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0038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38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38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39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39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39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39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39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39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39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39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39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39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0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0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0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0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0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0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0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0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0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0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1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1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1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1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1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1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1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1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1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1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2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2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2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2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2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2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2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2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2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2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3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3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3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3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3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3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3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3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3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3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4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4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4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4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4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4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4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4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4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4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5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5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5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5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5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5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5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5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5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5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6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6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6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6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6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6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6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6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6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6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7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7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7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7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7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7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7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7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7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7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8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8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8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8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8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8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8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8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8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8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9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9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9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9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9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9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9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9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9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49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0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0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0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0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0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0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0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0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0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0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1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1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1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1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1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1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1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1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1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1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2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2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2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2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2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2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2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2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2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2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3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3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3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3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3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3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3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3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3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3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4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4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4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4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4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4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4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4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4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4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5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5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5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5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5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5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5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5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5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5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6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6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6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6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6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6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6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6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6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0056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00570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CA486BA5-D449-4150-80A0-8392FAC64302}" type="slidenum">
              <a:rPr lang="tr-TR"/>
              <a:pPr/>
              <a:t>‹#›</a:t>
            </a:fld>
            <a:endParaRPr lang="tr-TR"/>
          </a:p>
        </p:txBody>
      </p:sp>
      <p:sp>
        <p:nvSpPr>
          <p:cNvPr id="100571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tr-TR"/>
          </a:p>
        </p:txBody>
      </p:sp>
      <p:sp>
        <p:nvSpPr>
          <p:cNvPr id="100572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tr-TR" smtClean="0"/>
              <a:t>Created by Necdet GÜLSEVER</a:t>
            </a:r>
            <a:endParaRPr lang="tr-TR"/>
          </a:p>
        </p:txBody>
      </p:sp>
      <p:sp>
        <p:nvSpPr>
          <p:cNvPr id="100573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  <p:sp>
        <p:nvSpPr>
          <p:cNvPr id="100574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http://www.matematiksel.byethost17.com/grafik3/acilars3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g2.blogcu.com/images/m/a/t/matematikk/aciii2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tr-TR"/>
              <a:t>DÜZLEMDEKİ DOĞRULAR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/>
              <a:t>AÇILAR</a:t>
            </a: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tr-TR" dirty="0" err="1" smtClean="0"/>
              <a:t>Created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Necdet GÜLSEVER</a:t>
            </a:r>
            <a:endParaRPr lang="tr-TR" dirty="0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AÇILARDA KURALLAR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Wingdings" pitchFamily="2" charset="2"/>
              <a:buNone/>
            </a:pPr>
            <a:r>
              <a:rPr lang="tr-TR"/>
              <a:t>M KURALI                                  </a:t>
            </a:r>
          </a:p>
        </p:txBody>
      </p:sp>
      <p:sp>
        <p:nvSpPr>
          <p:cNvPr id="110597" name="Line 5"/>
          <p:cNvSpPr>
            <a:spLocks noChangeShapeType="1"/>
          </p:cNvSpPr>
          <p:nvPr/>
        </p:nvSpPr>
        <p:spPr bwMode="auto">
          <a:xfrm>
            <a:off x="1143000" y="25146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10598" name="Line 6"/>
          <p:cNvSpPr>
            <a:spLocks noChangeShapeType="1"/>
          </p:cNvSpPr>
          <p:nvPr/>
        </p:nvSpPr>
        <p:spPr bwMode="auto">
          <a:xfrm>
            <a:off x="1143000" y="39624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10601" name="Line 9"/>
          <p:cNvSpPr>
            <a:spLocks noChangeShapeType="1"/>
          </p:cNvSpPr>
          <p:nvPr/>
        </p:nvSpPr>
        <p:spPr bwMode="auto">
          <a:xfrm>
            <a:off x="2514600" y="25146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10602" name="Line 10"/>
          <p:cNvSpPr>
            <a:spLocks noChangeShapeType="1"/>
          </p:cNvSpPr>
          <p:nvPr/>
        </p:nvSpPr>
        <p:spPr bwMode="auto">
          <a:xfrm flipV="1">
            <a:off x="2514600" y="32004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10604" name="Text Box 12"/>
          <p:cNvSpPr txBox="1">
            <a:spLocks noChangeArrowheads="1"/>
          </p:cNvSpPr>
          <p:nvPr/>
        </p:nvSpPr>
        <p:spPr bwMode="auto">
          <a:xfrm>
            <a:off x="2727325" y="300831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x</a:t>
            </a:r>
          </a:p>
        </p:txBody>
      </p:sp>
      <p:sp>
        <p:nvSpPr>
          <p:cNvPr id="110605" name="Text Box 13"/>
          <p:cNvSpPr txBox="1">
            <a:spLocks noChangeArrowheads="1"/>
          </p:cNvSpPr>
          <p:nvPr/>
        </p:nvSpPr>
        <p:spPr bwMode="auto">
          <a:xfrm>
            <a:off x="2727325" y="23987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110606" name="Text Box 14"/>
          <p:cNvSpPr txBox="1">
            <a:spLocks noChangeArrowheads="1"/>
          </p:cNvSpPr>
          <p:nvPr/>
        </p:nvSpPr>
        <p:spPr bwMode="auto">
          <a:xfrm>
            <a:off x="2727325" y="35417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110607" name="Text Box 15"/>
          <p:cNvSpPr txBox="1">
            <a:spLocks noChangeArrowheads="1"/>
          </p:cNvSpPr>
          <p:nvPr/>
        </p:nvSpPr>
        <p:spPr bwMode="auto">
          <a:xfrm>
            <a:off x="6003925" y="2779713"/>
            <a:ext cx="8572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X=a+b</a:t>
            </a:r>
          </a:p>
          <a:p>
            <a:endParaRPr lang="tr-TR"/>
          </a:p>
          <a:p>
            <a:endParaRPr lang="tr-TR"/>
          </a:p>
          <a:p>
            <a:r>
              <a:rPr lang="tr-TR"/>
              <a:t>d1//d2</a:t>
            </a:r>
          </a:p>
        </p:txBody>
      </p:sp>
      <p:sp>
        <p:nvSpPr>
          <p:cNvPr id="110608" name="Text Box 16"/>
          <p:cNvSpPr txBox="1">
            <a:spLocks noChangeArrowheads="1"/>
          </p:cNvSpPr>
          <p:nvPr/>
        </p:nvSpPr>
        <p:spPr bwMode="auto">
          <a:xfrm>
            <a:off x="4403725" y="224631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d1</a:t>
            </a:r>
          </a:p>
        </p:txBody>
      </p:sp>
      <p:sp>
        <p:nvSpPr>
          <p:cNvPr id="110609" name="Text Box 17"/>
          <p:cNvSpPr txBox="1">
            <a:spLocks noChangeArrowheads="1"/>
          </p:cNvSpPr>
          <p:nvPr/>
        </p:nvSpPr>
        <p:spPr bwMode="auto">
          <a:xfrm>
            <a:off x="4403725" y="369411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d2</a:t>
            </a:r>
          </a:p>
        </p:txBody>
      </p:sp>
      <p:sp>
        <p:nvSpPr>
          <p:cNvPr id="14" name="13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/>
      <p:bldP spid="11059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tr-TR"/>
              <a:t>ÇATI KURALI</a:t>
            </a:r>
          </a:p>
        </p:txBody>
      </p:sp>
      <p:sp>
        <p:nvSpPr>
          <p:cNvPr id="115716" name="Line 4"/>
          <p:cNvSpPr>
            <a:spLocks noChangeShapeType="1"/>
          </p:cNvSpPr>
          <p:nvPr/>
        </p:nvSpPr>
        <p:spPr bwMode="auto">
          <a:xfrm>
            <a:off x="2438400" y="2590800"/>
            <a:ext cx="403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15717" name="Line 5"/>
          <p:cNvSpPr>
            <a:spLocks noChangeShapeType="1"/>
          </p:cNvSpPr>
          <p:nvPr/>
        </p:nvSpPr>
        <p:spPr bwMode="auto">
          <a:xfrm>
            <a:off x="2514600" y="4572000"/>
            <a:ext cx="403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15718" name="Line 6"/>
          <p:cNvSpPr>
            <a:spLocks noChangeShapeType="1"/>
          </p:cNvSpPr>
          <p:nvPr/>
        </p:nvSpPr>
        <p:spPr bwMode="auto">
          <a:xfrm flipH="1">
            <a:off x="1600200" y="2590800"/>
            <a:ext cx="838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15719" name="Line 7"/>
          <p:cNvSpPr>
            <a:spLocks noChangeShapeType="1"/>
          </p:cNvSpPr>
          <p:nvPr/>
        </p:nvSpPr>
        <p:spPr bwMode="auto">
          <a:xfrm flipH="1" flipV="1">
            <a:off x="1600200" y="3429000"/>
            <a:ext cx="9906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1812925" y="32369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115721" name="Text Box 9"/>
          <p:cNvSpPr txBox="1">
            <a:spLocks noChangeArrowheads="1"/>
          </p:cNvSpPr>
          <p:nvPr/>
        </p:nvSpPr>
        <p:spPr bwMode="auto">
          <a:xfrm>
            <a:off x="2422525" y="24749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115722" name="Text Box 10"/>
          <p:cNvSpPr txBox="1">
            <a:spLocks noChangeArrowheads="1"/>
          </p:cNvSpPr>
          <p:nvPr/>
        </p:nvSpPr>
        <p:spPr bwMode="auto">
          <a:xfrm>
            <a:off x="2574925" y="415131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115723" name="Text Box 11"/>
          <p:cNvSpPr txBox="1">
            <a:spLocks noChangeArrowheads="1"/>
          </p:cNvSpPr>
          <p:nvPr/>
        </p:nvSpPr>
        <p:spPr bwMode="auto">
          <a:xfrm>
            <a:off x="974725" y="4989513"/>
            <a:ext cx="1387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tr-TR"/>
              <a:t>a+b+c=360</a:t>
            </a:r>
          </a:p>
        </p:txBody>
      </p:sp>
      <p:sp>
        <p:nvSpPr>
          <p:cNvPr id="115724" name="Text Box 12"/>
          <p:cNvSpPr txBox="1">
            <a:spLocks noChangeArrowheads="1"/>
          </p:cNvSpPr>
          <p:nvPr/>
        </p:nvSpPr>
        <p:spPr bwMode="auto">
          <a:xfrm>
            <a:off x="6461125" y="239871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d1</a:t>
            </a:r>
          </a:p>
        </p:txBody>
      </p:sp>
      <p:sp>
        <p:nvSpPr>
          <p:cNvPr id="115725" name="Text Box 13"/>
          <p:cNvSpPr txBox="1">
            <a:spLocks noChangeArrowheads="1"/>
          </p:cNvSpPr>
          <p:nvPr/>
        </p:nvSpPr>
        <p:spPr bwMode="auto">
          <a:xfrm>
            <a:off x="6537325" y="437991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d2</a:t>
            </a:r>
          </a:p>
        </p:txBody>
      </p:sp>
      <p:sp>
        <p:nvSpPr>
          <p:cNvPr id="115726" name="Text Box 14"/>
          <p:cNvSpPr txBox="1">
            <a:spLocks noChangeArrowheads="1"/>
          </p:cNvSpPr>
          <p:nvPr/>
        </p:nvSpPr>
        <p:spPr bwMode="auto">
          <a:xfrm>
            <a:off x="5775325" y="3313113"/>
            <a:ext cx="81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d1//d2</a:t>
            </a:r>
          </a:p>
        </p:txBody>
      </p:sp>
      <p:sp>
        <p:nvSpPr>
          <p:cNvPr id="15" name="14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 autoUpdateAnimBg="0"/>
      <p:bldP spid="11571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tr-TR"/>
              <a:t>H KURALI</a:t>
            </a:r>
          </a:p>
        </p:txBody>
      </p:sp>
      <p:sp>
        <p:nvSpPr>
          <p:cNvPr id="117764" name="Line 4"/>
          <p:cNvSpPr>
            <a:spLocks noChangeShapeType="1"/>
          </p:cNvSpPr>
          <p:nvPr/>
        </p:nvSpPr>
        <p:spPr bwMode="auto">
          <a:xfrm>
            <a:off x="1219200" y="2667000"/>
            <a:ext cx="670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17765" name="Line 5"/>
          <p:cNvSpPr>
            <a:spLocks noChangeShapeType="1"/>
          </p:cNvSpPr>
          <p:nvPr/>
        </p:nvSpPr>
        <p:spPr bwMode="auto">
          <a:xfrm>
            <a:off x="1219200" y="5029200"/>
            <a:ext cx="662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17766" name="Line 6"/>
          <p:cNvSpPr>
            <a:spLocks noChangeShapeType="1"/>
          </p:cNvSpPr>
          <p:nvPr/>
        </p:nvSpPr>
        <p:spPr bwMode="auto">
          <a:xfrm flipH="1">
            <a:off x="2743200" y="2362200"/>
            <a:ext cx="16764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17767" name="Line 7"/>
          <p:cNvSpPr>
            <a:spLocks noChangeShapeType="1"/>
          </p:cNvSpPr>
          <p:nvPr/>
        </p:nvSpPr>
        <p:spPr bwMode="auto">
          <a:xfrm>
            <a:off x="2743200" y="3657600"/>
            <a:ext cx="16764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17768" name="Text Box 8"/>
          <p:cNvSpPr txBox="1">
            <a:spLocks noChangeArrowheads="1"/>
          </p:cNvSpPr>
          <p:nvPr/>
        </p:nvSpPr>
        <p:spPr bwMode="auto">
          <a:xfrm>
            <a:off x="4251325" y="23225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117769" name="Text Box 9"/>
          <p:cNvSpPr txBox="1">
            <a:spLocks noChangeArrowheads="1"/>
          </p:cNvSpPr>
          <p:nvPr/>
        </p:nvSpPr>
        <p:spPr bwMode="auto">
          <a:xfrm>
            <a:off x="4327525" y="49133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117770" name="Text Box 10"/>
          <p:cNvSpPr txBox="1">
            <a:spLocks noChangeArrowheads="1"/>
          </p:cNvSpPr>
          <p:nvPr/>
        </p:nvSpPr>
        <p:spPr bwMode="auto">
          <a:xfrm>
            <a:off x="2955925" y="338931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117771" name="Text Box 11"/>
          <p:cNvSpPr txBox="1">
            <a:spLocks noChangeArrowheads="1"/>
          </p:cNvSpPr>
          <p:nvPr/>
        </p:nvSpPr>
        <p:spPr bwMode="auto">
          <a:xfrm>
            <a:off x="4860925" y="3389313"/>
            <a:ext cx="81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c=a+b</a:t>
            </a:r>
          </a:p>
        </p:txBody>
      </p:sp>
      <p:sp>
        <p:nvSpPr>
          <p:cNvPr id="12" name="11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77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2" grpId="0"/>
      <p:bldP spid="11776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tr-TR"/>
              <a:t>Z (ZİK ZAK) KURALI</a:t>
            </a:r>
          </a:p>
        </p:txBody>
      </p:sp>
      <p:sp>
        <p:nvSpPr>
          <p:cNvPr id="116740" name="Freeform 4"/>
          <p:cNvSpPr>
            <a:spLocks/>
          </p:cNvSpPr>
          <p:nvPr/>
        </p:nvSpPr>
        <p:spPr bwMode="auto">
          <a:xfrm>
            <a:off x="2057400" y="2590800"/>
            <a:ext cx="3429000" cy="3657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04" y="0"/>
              </a:cxn>
              <a:cxn ang="0">
                <a:pos x="96" y="576"/>
              </a:cxn>
              <a:cxn ang="0">
                <a:pos x="1008" y="864"/>
              </a:cxn>
              <a:cxn ang="0">
                <a:pos x="144" y="1248"/>
              </a:cxn>
              <a:cxn ang="0">
                <a:pos x="1008" y="1632"/>
              </a:cxn>
              <a:cxn ang="0">
                <a:pos x="144" y="2112"/>
              </a:cxn>
              <a:cxn ang="0">
                <a:pos x="1152" y="2112"/>
              </a:cxn>
              <a:cxn ang="0">
                <a:pos x="192" y="2112"/>
              </a:cxn>
              <a:cxn ang="0">
                <a:pos x="1008" y="1632"/>
              </a:cxn>
              <a:cxn ang="0">
                <a:pos x="144" y="1248"/>
              </a:cxn>
              <a:cxn ang="0">
                <a:pos x="1008" y="864"/>
              </a:cxn>
              <a:cxn ang="0">
                <a:pos x="96" y="576"/>
              </a:cxn>
              <a:cxn ang="0">
                <a:pos x="1104" y="0"/>
              </a:cxn>
              <a:cxn ang="0">
                <a:pos x="0" y="0"/>
              </a:cxn>
            </a:cxnLst>
            <a:rect l="0" t="0" r="r" b="b"/>
            <a:pathLst>
              <a:path w="1152" h="2112">
                <a:moveTo>
                  <a:pt x="0" y="0"/>
                </a:moveTo>
                <a:lnTo>
                  <a:pt x="1104" y="0"/>
                </a:lnTo>
                <a:lnTo>
                  <a:pt x="96" y="576"/>
                </a:lnTo>
                <a:lnTo>
                  <a:pt x="1008" y="864"/>
                </a:lnTo>
                <a:lnTo>
                  <a:pt x="144" y="1248"/>
                </a:lnTo>
                <a:lnTo>
                  <a:pt x="1008" y="1632"/>
                </a:lnTo>
                <a:lnTo>
                  <a:pt x="144" y="2112"/>
                </a:lnTo>
                <a:lnTo>
                  <a:pt x="1152" y="2112"/>
                </a:lnTo>
                <a:lnTo>
                  <a:pt x="192" y="2112"/>
                </a:lnTo>
                <a:lnTo>
                  <a:pt x="1008" y="1632"/>
                </a:lnTo>
                <a:lnTo>
                  <a:pt x="144" y="1248"/>
                </a:lnTo>
                <a:lnTo>
                  <a:pt x="1008" y="864"/>
                </a:lnTo>
                <a:lnTo>
                  <a:pt x="96" y="576"/>
                </a:lnTo>
                <a:lnTo>
                  <a:pt x="110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4251325" y="255111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x</a:t>
            </a:r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3124200" y="3276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a</a:t>
            </a:r>
          </a:p>
        </p:txBody>
      </p:sp>
      <p:sp>
        <p:nvSpPr>
          <p:cNvPr id="116743" name="Text Box 7"/>
          <p:cNvSpPr txBox="1">
            <a:spLocks noChangeArrowheads="1"/>
          </p:cNvSpPr>
          <p:nvPr/>
        </p:nvSpPr>
        <p:spPr bwMode="auto">
          <a:xfrm>
            <a:off x="3794125" y="392271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y</a:t>
            </a:r>
          </a:p>
        </p:txBody>
      </p:sp>
      <p:sp>
        <p:nvSpPr>
          <p:cNvPr id="116744" name="Text Box 8"/>
          <p:cNvSpPr txBox="1">
            <a:spLocks noChangeArrowheads="1"/>
          </p:cNvSpPr>
          <p:nvPr/>
        </p:nvSpPr>
        <p:spPr bwMode="auto">
          <a:xfrm>
            <a:off x="3336925" y="45323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b</a:t>
            </a:r>
          </a:p>
        </p:txBody>
      </p:sp>
      <p:sp>
        <p:nvSpPr>
          <p:cNvPr id="116745" name="Text Box 9"/>
          <p:cNvSpPr txBox="1">
            <a:spLocks noChangeArrowheads="1"/>
          </p:cNvSpPr>
          <p:nvPr/>
        </p:nvSpPr>
        <p:spPr bwMode="auto">
          <a:xfrm>
            <a:off x="4327525" y="529431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z</a:t>
            </a:r>
          </a:p>
        </p:txBody>
      </p:sp>
      <p:sp>
        <p:nvSpPr>
          <p:cNvPr id="116746" name="Text Box 10"/>
          <p:cNvSpPr txBox="1">
            <a:spLocks noChangeArrowheads="1"/>
          </p:cNvSpPr>
          <p:nvPr/>
        </p:nvSpPr>
        <p:spPr bwMode="auto">
          <a:xfrm>
            <a:off x="3413125" y="590391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c</a:t>
            </a:r>
          </a:p>
        </p:txBody>
      </p:sp>
      <p:sp>
        <p:nvSpPr>
          <p:cNvPr id="116747" name="Text Box 11"/>
          <p:cNvSpPr txBox="1">
            <a:spLocks noChangeArrowheads="1"/>
          </p:cNvSpPr>
          <p:nvPr/>
        </p:nvSpPr>
        <p:spPr bwMode="auto">
          <a:xfrm>
            <a:off x="5851525" y="3541713"/>
            <a:ext cx="1562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x+y+z=a+b+c</a:t>
            </a:r>
          </a:p>
        </p:txBody>
      </p:sp>
      <p:sp>
        <p:nvSpPr>
          <p:cNvPr id="116748" name="Text Box 12"/>
          <p:cNvSpPr txBox="1">
            <a:spLocks noChangeArrowheads="1"/>
          </p:cNvSpPr>
          <p:nvPr/>
        </p:nvSpPr>
        <p:spPr bwMode="auto">
          <a:xfrm>
            <a:off x="1965325" y="224631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d1</a:t>
            </a:r>
          </a:p>
        </p:txBody>
      </p:sp>
      <p:sp>
        <p:nvSpPr>
          <p:cNvPr id="116749" name="Text Box 13"/>
          <p:cNvSpPr txBox="1">
            <a:spLocks noChangeArrowheads="1"/>
          </p:cNvSpPr>
          <p:nvPr/>
        </p:nvSpPr>
        <p:spPr bwMode="auto">
          <a:xfrm>
            <a:off x="5334000" y="59436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d2</a:t>
            </a:r>
          </a:p>
        </p:txBody>
      </p:sp>
      <p:sp>
        <p:nvSpPr>
          <p:cNvPr id="116750" name="Text Box 14"/>
          <p:cNvSpPr txBox="1">
            <a:spLocks noChangeArrowheads="1"/>
          </p:cNvSpPr>
          <p:nvPr/>
        </p:nvSpPr>
        <p:spPr bwMode="auto">
          <a:xfrm>
            <a:off x="365125" y="3541713"/>
            <a:ext cx="81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d1//d2</a:t>
            </a:r>
          </a:p>
        </p:txBody>
      </p:sp>
      <p:sp>
        <p:nvSpPr>
          <p:cNvPr id="15" name="14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/>
      <p:bldP spid="11673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grpSp>
        <p:nvGrpSpPr>
          <p:cNvPr id="119812" name="Group 4"/>
          <p:cNvGrpSpPr>
            <a:grpSpLocks/>
          </p:cNvGrpSpPr>
          <p:nvPr/>
        </p:nvGrpSpPr>
        <p:grpSpPr bwMode="auto">
          <a:xfrm>
            <a:off x="533400" y="990600"/>
            <a:ext cx="8001000" cy="3048000"/>
            <a:chOff x="2479" y="9393"/>
            <a:chExt cx="5598" cy="1710"/>
          </a:xfrm>
        </p:grpSpPr>
        <p:sp>
          <p:nvSpPr>
            <p:cNvPr id="119813" name="Line 5"/>
            <p:cNvSpPr>
              <a:spLocks noChangeShapeType="1"/>
            </p:cNvSpPr>
            <p:nvPr/>
          </p:nvSpPr>
          <p:spPr bwMode="auto">
            <a:xfrm rot="2400000">
              <a:off x="4280" y="9656"/>
              <a:ext cx="283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lg" len="lg"/>
              <a:tailEnd type="arrow" w="lg" len="lg"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119814" name="Line 6"/>
            <p:cNvSpPr>
              <a:spLocks noChangeShapeType="1"/>
            </p:cNvSpPr>
            <p:nvPr/>
          </p:nvSpPr>
          <p:spPr bwMode="auto">
            <a:xfrm rot="2400000">
              <a:off x="2515" y="9836"/>
              <a:ext cx="283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lg" len="lg"/>
              <a:tailEnd type="arrow" w="lg" len="lg"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119815" name="Line 7"/>
            <p:cNvSpPr>
              <a:spLocks noChangeShapeType="1"/>
            </p:cNvSpPr>
            <p:nvPr/>
          </p:nvSpPr>
          <p:spPr bwMode="auto">
            <a:xfrm>
              <a:off x="2479" y="9843"/>
              <a:ext cx="50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lg" len="lg"/>
              <a:tailEnd type="arrow" w="lg" len="lg"/>
            </a:ln>
          </p:spPr>
          <p:txBody>
            <a:bodyPr/>
            <a:lstStyle/>
            <a:p>
              <a:endParaRPr lang="tr-TR"/>
            </a:p>
          </p:txBody>
        </p:sp>
        <p:grpSp>
          <p:nvGrpSpPr>
            <p:cNvPr id="119816" name="Group 8"/>
            <p:cNvGrpSpPr>
              <a:grpSpLocks/>
            </p:cNvGrpSpPr>
            <p:nvPr/>
          </p:nvGrpSpPr>
          <p:grpSpPr bwMode="auto">
            <a:xfrm>
              <a:off x="3667" y="9652"/>
              <a:ext cx="494" cy="347"/>
              <a:chOff x="3667" y="9146"/>
              <a:chExt cx="494" cy="347"/>
            </a:xfrm>
          </p:grpSpPr>
          <p:sp>
            <p:nvSpPr>
              <p:cNvPr id="119817" name="Freeform 9"/>
              <p:cNvSpPr>
                <a:spLocks/>
              </p:cNvSpPr>
              <p:nvPr/>
            </p:nvSpPr>
            <p:spPr bwMode="auto">
              <a:xfrm>
                <a:off x="3667" y="9171"/>
                <a:ext cx="80" cy="165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11" y="72"/>
                  </a:cxn>
                  <a:cxn ang="0">
                    <a:pos x="14" y="165"/>
                  </a:cxn>
                </a:cxnLst>
                <a:rect l="0" t="0" r="r" b="b"/>
                <a:pathLst>
                  <a:path w="80" h="165">
                    <a:moveTo>
                      <a:pt x="80" y="0"/>
                    </a:moveTo>
                    <a:cubicBezTo>
                      <a:pt x="69" y="12"/>
                      <a:pt x="22" y="45"/>
                      <a:pt x="11" y="72"/>
                    </a:cubicBezTo>
                    <a:cubicBezTo>
                      <a:pt x="0" y="99"/>
                      <a:pt x="13" y="146"/>
                      <a:pt x="14" y="16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19818" name="Freeform 10"/>
              <p:cNvSpPr>
                <a:spLocks/>
              </p:cNvSpPr>
              <p:nvPr/>
            </p:nvSpPr>
            <p:spPr bwMode="auto">
              <a:xfrm>
                <a:off x="3756" y="9146"/>
                <a:ext cx="402" cy="190"/>
              </a:xfrm>
              <a:custGeom>
                <a:avLst/>
                <a:gdLst/>
                <a:ahLst/>
                <a:cxnLst>
                  <a:cxn ang="0">
                    <a:pos x="0" y="25"/>
                  </a:cxn>
                  <a:cxn ang="0">
                    <a:pos x="87" y="1"/>
                  </a:cxn>
                  <a:cxn ang="0">
                    <a:pos x="210" y="28"/>
                  </a:cxn>
                  <a:cxn ang="0">
                    <a:pos x="306" y="91"/>
                  </a:cxn>
                  <a:cxn ang="0">
                    <a:pos x="402" y="190"/>
                  </a:cxn>
                </a:cxnLst>
                <a:rect l="0" t="0" r="r" b="b"/>
                <a:pathLst>
                  <a:path w="402" h="190">
                    <a:moveTo>
                      <a:pt x="0" y="25"/>
                    </a:moveTo>
                    <a:cubicBezTo>
                      <a:pt x="14" y="21"/>
                      <a:pt x="52" y="0"/>
                      <a:pt x="87" y="1"/>
                    </a:cubicBezTo>
                    <a:cubicBezTo>
                      <a:pt x="122" y="2"/>
                      <a:pt x="174" y="13"/>
                      <a:pt x="210" y="28"/>
                    </a:cubicBezTo>
                    <a:cubicBezTo>
                      <a:pt x="246" y="43"/>
                      <a:pt x="274" y="64"/>
                      <a:pt x="306" y="91"/>
                    </a:cubicBezTo>
                    <a:cubicBezTo>
                      <a:pt x="338" y="118"/>
                      <a:pt x="382" y="169"/>
                      <a:pt x="402" y="19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19819" name="Freeform 11"/>
              <p:cNvSpPr>
                <a:spLocks/>
              </p:cNvSpPr>
              <p:nvPr/>
            </p:nvSpPr>
            <p:spPr bwMode="auto">
              <a:xfrm>
                <a:off x="3696" y="9342"/>
                <a:ext cx="387" cy="15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3" y="69"/>
                  </a:cxn>
                  <a:cxn ang="0">
                    <a:pos x="195" y="141"/>
                  </a:cxn>
                  <a:cxn ang="0">
                    <a:pos x="387" y="129"/>
                  </a:cxn>
                </a:cxnLst>
                <a:rect l="0" t="0" r="r" b="b"/>
                <a:pathLst>
                  <a:path w="387" h="151">
                    <a:moveTo>
                      <a:pt x="0" y="0"/>
                    </a:moveTo>
                    <a:cubicBezTo>
                      <a:pt x="10" y="12"/>
                      <a:pt x="31" y="46"/>
                      <a:pt x="63" y="69"/>
                    </a:cubicBezTo>
                    <a:cubicBezTo>
                      <a:pt x="95" y="92"/>
                      <a:pt x="141" y="131"/>
                      <a:pt x="195" y="141"/>
                    </a:cubicBezTo>
                    <a:cubicBezTo>
                      <a:pt x="249" y="151"/>
                      <a:pt x="347" y="132"/>
                      <a:pt x="387" y="129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19820" name="Freeform 12"/>
              <p:cNvSpPr>
                <a:spLocks/>
              </p:cNvSpPr>
              <p:nvPr/>
            </p:nvSpPr>
            <p:spPr bwMode="auto">
              <a:xfrm>
                <a:off x="4104" y="9333"/>
                <a:ext cx="57" cy="138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8" y="72"/>
                  </a:cxn>
                  <a:cxn ang="0">
                    <a:pos x="0" y="138"/>
                  </a:cxn>
                </a:cxnLst>
                <a:rect l="0" t="0" r="r" b="b"/>
                <a:pathLst>
                  <a:path w="57" h="138">
                    <a:moveTo>
                      <a:pt x="54" y="0"/>
                    </a:moveTo>
                    <a:cubicBezTo>
                      <a:pt x="54" y="12"/>
                      <a:pt x="57" y="49"/>
                      <a:pt x="48" y="72"/>
                    </a:cubicBezTo>
                    <a:cubicBezTo>
                      <a:pt x="39" y="95"/>
                      <a:pt x="10" y="124"/>
                      <a:pt x="0" y="138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grpSp>
          <p:nvGrpSpPr>
            <p:cNvPr id="119821" name="Group 13"/>
            <p:cNvGrpSpPr>
              <a:grpSpLocks/>
            </p:cNvGrpSpPr>
            <p:nvPr/>
          </p:nvGrpSpPr>
          <p:grpSpPr bwMode="auto">
            <a:xfrm>
              <a:off x="5645" y="9649"/>
              <a:ext cx="494" cy="347"/>
              <a:chOff x="3667" y="9146"/>
              <a:chExt cx="494" cy="347"/>
            </a:xfrm>
          </p:grpSpPr>
          <p:sp>
            <p:nvSpPr>
              <p:cNvPr id="119822" name="Freeform 14"/>
              <p:cNvSpPr>
                <a:spLocks/>
              </p:cNvSpPr>
              <p:nvPr/>
            </p:nvSpPr>
            <p:spPr bwMode="auto">
              <a:xfrm>
                <a:off x="3667" y="9171"/>
                <a:ext cx="80" cy="165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11" y="72"/>
                  </a:cxn>
                  <a:cxn ang="0">
                    <a:pos x="14" y="165"/>
                  </a:cxn>
                </a:cxnLst>
                <a:rect l="0" t="0" r="r" b="b"/>
                <a:pathLst>
                  <a:path w="80" h="165">
                    <a:moveTo>
                      <a:pt x="80" y="0"/>
                    </a:moveTo>
                    <a:cubicBezTo>
                      <a:pt x="69" y="12"/>
                      <a:pt x="22" y="45"/>
                      <a:pt x="11" y="72"/>
                    </a:cubicBezTo>
                    <a:cubicBezTo>
                      <a:pt x="0" y="99"/>
                      <a:pt x="13" y="146"/>
                      <a:pt x="14" y="16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19823" name="Freeform 15"/>
              <p:cNvSpPr>
                <a:spLocks/>
              </p:cNvSpPr>
              <p:nvPr/>
            </p:nvSpPr>
            <p:spPr bwMode="auto">
              <a:xfrm>
                <a:off x="3756" y="9146"/>
                <a:ext cx="402" cy="190"/>
              </a:xfrm>
              <a:custGeom>
                <a:avLst/>
                <a:gdLst/>
                <a:ahLst/>
                <a:cxnLst>
                  <a:cxn ang="0">
                    <a:pos x="0" y="25"/>
                  </a:cxn>
                  <a:cxn ang="0">
                    <a:pos x="87" y="1"/>
                  </a:cxn>
                  <a:cxn ang="0">
                    <a:pos x="210" y="28"/>
                  </a:cxn>
                  <a:cxn ang="0">
                    <a:pos x="306" y="91"/>
                  </a:cxn>
                  <a:cxn ang="0">
                    <a:pos x="402" y="190"/>
                  </a:cxn>
                </a:cxnLst>
                <a:rect l="0" t="0" r="r" b="b"/>
                <a:pathLst>
                  <a:path w="402" h="190">
                    <a:moveTo>
                      <a:pt x="0" y="25"/>
                    </a:moveTo>
                    <a:cubicBezTo>
                      <a:pt x="14" y="21"/>
                      <a:pt x="52" y="0"/>
                      <a:pt x="87" y="1"/>
                    </a:cubicBezTo>
                    <a:cubicBezTo>
                      <a:pt x="122" y="2"/>
                      <a:pt x="174" y="13"/>
                      <a:pt x="210" y="28"/>
                    </a:cubicBezTo>
                    <a:cubicBezTo>
                      <a:pt x="246" y="43"/>
                      <a:pt x="274" y="64"/>
                      <a:pt x="306" y="91"/>
                    </a:cubicBezTo>
                    <a:cubicBezTo>
                      <a:pt x="338" y="118"/>
                      <a:pt x="382" y="169"/>
                      <a:pt x="402" y="19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19824" name="Freeform 16"/>
              <p:cNvSpPr>
                <a:spLocks/>
              </p:cNvSpPr>
              <p:nvPr/>
            </p:nvSpPr>
            <p:spPr bwMode="auto">
              <a:xfrm>
                <a:off x="3696" y="9342"/>
                <a:ext cx="387" cy="15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3" y="69"/>
                  </a:cxn>
                  <a:cxn ang="0">
                    <a:pos x="195" y="141"/>
                  </a:cxn>
                  <a:cxn ang="0">
                    <a:pos x="387" y="129"/>
                  </a:cxn>
                </a:cxnLst>
                <a:rect l="0" t="0" r="r" b="b"/>
                <a:pathLst>
                  <a:path w="387" h="151">
                    <a:moveTo>
                      <a:pt x="0" y="0"/>
                    </a:moveTo>
                    <a:cubicBezTo>
                      <a:pt x="10" y="12"/>
                      <a:pt x="31" y="46"/>
                      <a:pt x="63" y="69"/>
                    </a:cubicBezTo>
                    <a:cubicBezTo>
                      <a:pt x="95" y="92"/>
                      <a:pt x="141" y="131"/>
                      <a:pt x="195" y="141"/>
                    </a:cubicBezTo>
                    <a:cubicBezTo>
                      <a:pt x="249" y="151"/>
                      <a:pt x="347" y="132"/>
                      <a:pt x="387" y="129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19825" name="Freeform 17"/>
              <p:cNvSpPr>
                <a:spLocks/>
              </p:cNvSpPr>
              <p:nvPr/>
            </p:nvSpPr>
            <p:spPr bwMode="auto">
              <a:xfrm>
                <a:off x="4104" y="9333"/>
                <a:ext cx="57" cy="138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8" y="72"/>
                  </a:cxn>
                  <a:cxn ang="0">
                    <a:pos x="0" y="138"/>
                  </a:cxn>
                </a:cxnLst>
                <a:rect l="0" t="0" r="r" b="b"/>
                <a:pathLst>
                  <a:path w="57" h="138">
                    <a:moveTo>
                      <a:pt x="54" y="0"/>
                    </a:moveTo>
                    <a:cubicBezTo>
                      <a:pt x="54" y="12"/>
                      <a:pt x="57" y="49"/>
                      <a:pt x="48" y="72"/>
                    </a:cubicBezTo>
                    <a:cubicBezTo>
                      <a:pt x="39" y="95"/>
                      <a:pt x="10" y="124"/>
                      <a:pt x="0" y="138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sp>
          <p:nvSpPr>
            <p:cNvPr id="119826" name="Text Box 18"/>
            <p:cNvSpPr txBox="1">
              <a:spLocks noChangeArrowheads="1"/>
            </p:cNvSpPr>
            <p:nvPr/>
          </p:nvSpPr>
          <p:spPr bwMode="auto">
            <a:xfrm>
              <a:off x="3367" y="9513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tr-TR" sz="1200"/>
                <a:t>a</a:t>
              </a:r>
              <a:endParaRPr lang="tr-TR"/>
            </a:p>
          </p:txBody>
        </p:sp>
        <p:sp>
          <p:nvSpPr>
            <p:cNvPr id="119827" name="Text Box 19"/>
            <p:cNvSpPr txBox="1">
              <a:spLocks noChangeArrowheads="1"/>
            </p:cNvSpPr>
            <p:nvPr/>
          </p:nvSpPr>
          <p:spPr bwMode="auto">
            <a:xfrm>
              <a:off x="3607" y="9888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tr-TR" sz="1200"/>
                <a:t>b</a:t>
              </a:r>
              <a:endParaRPr lang="tr-TR"/>
            </a:p>
          </p:txBody>
        </p:sp>
        <p:sp>
          <p:nvSpPr>
            <p:cNvPr id="119828" name="Text Box 20"/>
            <p:cNvSpPr txBox="1">
              <a:spLocks noChangeArrowheads="1"/>
            </p:cNvSpPr>
            <p:nvPr/>
          </p:nvSpPr>
          <p:spPr bwMode="auto">
            <a:xfrm>
              <a:off x="4087" y="9753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tr-TR" sz="1200"/>
                <a:t>c</a:t>
              </a:r>
              <a:endParaRPr lang="tr-TR"/>
            </a:p>
          </p:txBody>
        </p:sp>
        <p:sp>
          <p:nvSpPr>
            <p:cNvPr id="119829" name="Text Box 21"/>
            <p:cNvSpPr txBox="1">
              <a:spLocks noChangeArrowheads="1"/>
            </p:cNvSpPr>
            <p:nvPr/>
          </p:nvSpPr>
          <p:spPr bwMode="auto">
            <a:xfrm>
              <a:off x="3862" y="9393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tr-TR" sz="1200"/>
                <a:t>d</a:t>
              </a:r>
              <a:endParaRPr lang="tr-TR"/>
            </a:p>
          </p:txBody>
        </p:sp>
        <p:sp>
          <p:nvSpPr>
            <p:cNvPr id="119830" name="Text Box 22"/>
            <p:cNvSpPr txBox="1">
              <a:spLocks noChangeArrowheads="1"/>
            </p:cNvSpPr>
            <p:nvPr/>
          </p:nvSpPr>
          <p:spPr bwMode="auto">
            <a:xfrm>
              <a:off x="5332" y="9513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tr-TR" sz="1200"/>
                <a:t>e</a:t>
              </a:r>
              <a:endParaRPr lang="tr-TR"/>
            </a:p>
          </p:txBody>
        </p:sp>
        <p:sp>
          <p:nvSpPr>
            <p:cNvPr id="119831" name="Text Box 23"/>
            <p:cNvSpPr txBox="1">
              <a:spLocks noChangeArrowheads="1"/>
            </p:cNvSpPr>
            <p:nvPr/>
          </p:nvSpPr>
          <p:spPr bwMode="auto">
            <a:xfrm>
              <a:off x="5572" y="9888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tr-TR" sz="1200"/>
                <a:t>f</a:t>
              </a:r>
              <a:endParaRPr lang="tr-TR"/>
            </a:p>
          </p:txBody>
        </p:sp>
        <p:sp>
          <p:nvSpPr>
            <p:cNvPr id="119832" name="Text Box 24"/>
            <p:cNvSpPr txBox="1">
              <a:spLocks noChangeArrowheads="1"/>
            </p:cNvSpPr>
            <p:nvPr/>
          </p:nvSpPr>
          <p:spPr bwMode="auto">
            <a:xfrm>
              <a:off x="6052" y="9753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tr-TR" sz="1200"/>
                <a:t>g</a:t>
              </a:r>
              <a:endParaRPr lang="tr-TR"/>
            </a:p>
          </p:txBody>
        </p:sp>
        <p:sp>
          <p:nvSpPr>
            <p:cNvPr id="119833" name="Text Box 25"/>
            <p:cNvSpPr txBox="1">
              <a:spLocks noChangeArrowheads="1"/>
            </p:cNvSpPr>
            <p:nvPr/>
          </p:nvSpPr>
          <p:spPr bwMode="auto">
            <a:xfrm>
              <a:off x="5827" y="9393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tr-TR" sz="1200"/>
                <a:t>h</a:t>
              </a:r>
              <a:endParaRPr lang="tr-TR"/>
            </a:p>
          </p:txBody>
        </p:sp>
        <p:sp>
          <p:nvSpPr>
            <p:cNvPr id="119834" name="Text Box 26"/>
            <p:cNvSpPr txBox="1">
              <a:spLocks noChangeArrowheads="1"/>
            </p:cNvSpPr>
            <p:nvPr/>
          </p:nvSpPr>
          <p:spPr bwMode="auto">
            <a:xfrm>
              <a:off x="4597" y="10563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tr-TR" sz="1200"/>
                <a:t>p</a:t>
              </a:r>
              <a:endParaRPr lang="tr-TR"/>
            </a:p>
          </p:txBody>
        </p:sp>
        <p:sp>
          <p:nvSpPr>
            <p:cNvPr id="119835" name="Text Box 27"/>
            <p:cNvSpPr txBox="1">
              <a:spLocks noChangeArrowheads="1"/>
            </p:cNvSpPr>
            <p:nvPr/>
          </p:nvSpPr>
          <p:spPr bwMode="auto">
            <a:xfrm>
              <a:off x="6382" y="10383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tr-TR" sz="1200"/>
                <a:t>r</a:t>
              </a:r>
              <a:endParaRPr lang="tr-TR"/>
            </a:p>
          </p:txBody>
        </p:sp>
        <p:sp>
          <p:nvSpPr>
            <p:cNvPr id="119836" name="Text Box 28"/>
            <p:cNvSpPr txBox="1">
              <a:spLocks noChangeArrowheads="1"/>
            </p:cNvSpPr>
            <p:nvPr/>
          </p:nvSpPr>
          <p:spPr bwMode="auto">
            <a:xfrm>
              <a:off x="7357" y="9483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tr-TR" sz="1200"/>
                <a:t>s</a:t>
              </a:r>
              <a:endParaRPr lang="tr-TR"/>
            </a:p>
          </p:txBody>
        </p:sp>
      </p:grpSp>
      <p:sp>
        <p:nvSpPr>
          <p:cNvPr id="32" name="3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0" y="2590800"/>
            <a:ext cx="9144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812800" marR="0" lvl="0" indent="-8128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  <a:defRPr/>
            </a:pPr>
            <a:endParaRPr kumimoji="0" lang="tr-TR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812800" marR="0" lvl="0" indent="-8128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  <a:defRPr/>
            </a:pPr>
            <a:r>
              <a:rPr kumimoji="0" lang="tr-T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tr-T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tr-T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Ahmet cetvelini defterinin üzerine koyarak iki tarafını da kalemiyle çizmiş ve oluşan çizgilere p, r doğruları demiştir. Daha sonra bunları kesen başka bir doğru çizerek buna da s demiştir. Oluşan açılara isim vererek çizimini tamamlamıştır. Ahmet’in çizdiği yukarıdaki şekle göre aşağıdakilerden hangisi veya hangileri doğrudur.</a:t>
            </a:r>
          </a:p>
          <a:p>
            <a:pPr marL="812800" marR="0" lvl="0" indent="-8128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  <a:defRPr/>
            </a:pPr>
            <a:r>
              <a:rPr kumimoji="0" lang="de-DE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 // r</a:t>
            </a:r>
            <a:endParaRPr kumimoji="0" lang="fr-FR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812800" marR="0" lvl="0" indent="-8128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  <a:defRPr/>
            </a:pPr>
            <a:r>
              <a:rPr kumimoji="0" lang="fr-F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 ile e yöndeş açılardır.</a:t>
            </a:r>
          </a:p>
          <a:p>
            <a:pPr marL="812800" marR="0" lvl="0" indent="-8128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  <a:defRPr/>
            </a:pPr>
            <a:r>
              <a:rPr kumimoji="0" lang="fr-F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 ile f iç ters açılardır.</a:t>
            </a:r>
          </a:p>
          <a:p>
            <a:pPr marL="812800" marR="0" lvl="0" indent="-8128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  <a:defRPr/>
            </a:pPr>
            <a:r>
              <a:rPr kumimoji="0" lang="fr-FR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 ile g komşu bütünler açılardır.</a:t>
            </a:r>
            <a:endParaRPr kumimoji="0" lang="en-US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812800" marR="0" lvl="0" indent="-8128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a) I ve II		b) II ve IV		c) I, II ve III		d) Hepsi</a:t>
            </a:r>
            <a:endParaRPr kumimoji="0" lang="tr-TR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29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/>
      <p:bldP spid="3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18788" name="Picture 4" descr="mat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7620000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1355725" y="5599113"/>
            <a:ext cx="806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y+z=?</a:t>
            </a:r>
          </a:p>
        </p:txBody>
      </p:sp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6172200" y="281940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/>
              <a:t>m//n</a:t>
            </a:r>
          </a:p>
        </p:txBody>
      </p:sp>
      <p:sp>
        <p:nvSpPr>
          <p:cNvPr id="7" name="6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xit" presetSubtype="0" decel="10000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9" presetClass="exit" presetSubtype="0" decel="10000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/>
      <p:bldP spid="118786" grpId="1"/>
      <p:bldP spid="118787" grpId="0" build="p"/>
      <p:bldP spid="118787" grpId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tr-TR"/>
              <a:t>.                                                              .    </a:t>
            </a:r>
          </a:p>
        </p:txBody>
      </p:sp>
      <p:pic>
        <p:nvPicPr>
          <p:cNvPr id="120842" name="Picture 10" descr="http://www.matematiksel.byethost17.com/grafik3/acilars3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685800" y="1752600"/>
            <a:ext cx="8001000" cy="407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43" name="Text Box 11"/>
          <p:cNvSpPr txBox="1">
            <a:spLocks noChangeArrowheads="1"/>
          </p:cNvSpPr>
          <p:nvPr/>
        </p:nvSpPr>
        <p:spPr bwMode="auto">
          <a:xfrm>
            <a:off x="533400" y="1828800"/>
            <a:ext cx="1524000" cy="4667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tr-TR" sz="2400"/>
              <a:t>SORU;</a:t>
            </a: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208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208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08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4" grpId="0"/>
      <p:bldP spid="12083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2186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lum bright="-26000" contrast="46000"/>
          </a:blip>
          <a:srcRect/>
          <a:stretch>
            <a:fillRect/>
          </a:stretch>
        </p:blipFill>
        <p:spPr>
          <a:xfrm>
            <a:off x="1752600" y="304800"/>
            <a:ext cx="4191000" cy="3089275"/>
          </a:xfrm>
          <a:noFill/>
          <a:ln/>
        </p:spPr>
      </p:pic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228600" y="3429000"/>
            <a:ext cx="755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	                    Yandaki şekilde EG // [AB dir. </a:t>
            </a:r>
          </a:p>
          <a:p>
            <a:r>
              <a:rPr lang="tr-TR"/>
              <a:t>	                    Verilenlere göre aşağıdakilerden hangisi doğrudur?</a:t>
            </a: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2270125" y="4456113"/>
            <a:ext cx="15113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tr-TR"/>
              <a:t>A) t = m + n </a:t>
            </a:r>
          </a:p>
          <a:p>
            <a:pPr marL="342900" indent="-342900"/>
            <a:r>
              <a:rPr lang="tr-TR"/>
              <a:t>B) t = k+ m</a:t>
            </a:r>
          </a:p>
          <a:p>
            <a:pPr marL="342900" indent="-342900"/>
            <a:r>
              <a:rPr lang="tr-TR"/>
              <a:t>C) t = k + n</a:t>
            </a:r>
          </a:p>
          <a:p>
            <a:pPr marL="342900" indent="-342900"/>
            <a:r>
              <a:rPr lang="tr-TR"/>
              <a:t>D) t = 180 - k</a:t>
            </a: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grpSp>
        <p:nvGrpSpPr>
          <p:cNvPr id="123909" name="Group 5"/>
          <p:cNvGrpSpPr>
            <a:grpSpLocks noChangeAspect="1"/>
          </p:cNvGrpSpPr>
          <p:nvPr/>
        </p:nvGrpSpPr>
        <p:grpSpPr bwMode="auto">
          <a:xfrm>
            <a:off x="914400" y="457200"/>
            <a:ext cx="4343400" cy="3751263"/>
            <a:chOff x="2144" y="6664"/>
            <a:chExt cx="3960" cy="3420"/>
          </a:xfrm>
        </p:grpSpPr>
        <p:sp>
          <p:nvSpPr>
            <p:cNvPr id="123910" name="AutoShape 6"/>
            <p:cNvSpPr>
              <a:spLocks noChangeAspect="1" noChangeArrowheads="1"/>
            </p:cNvSpPr>
            <p:nvPr/>
          </p:nvSpPr>
          <p:spPr bwMode="auto">
            <a:xfrm>
              <a:off x="2144" y="6664"/>
              <a:ext cx="3960" cy="3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123911" name="Line 7"/>
            <p:cNvSpPr>
              <a:spLocks noChangeShapeType="1"/>
            </p:cNvSpPr>
            <p:nvPr/>
          </p:nvSpPr>
          <p:spPr bwMode="auto">
            <a:xfrm>
              <a:off x="4837" y="7179"/>
              <a:ext cx="1080" cy="16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123912" name="Line 8"/>
            <p:cNvSpPr>
              <a:spLocks noChangeShapeType="1"/>
            </p:cNvSpPr>
            <p:nvPr/>
          </p:nvSpPr>
          <p:spPr bwMode="auto">
            <a:xfrm flipH="1">
              <a:off x="2324" y="8824"/>
              <a:ext cx="36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123913" name="Line 9"/>
            <p:cNvSpPr>
              <a:spLocks noChangeShapeType="1"/>
            </p:cNvSpPr>
            <p:nvPr/>
          </p:nvSpPr>
          <p:spPr bwMode="auto">
            <a:xfrm flipH="1">
              <a:off x="2864" y="7204"/>
              <a:ext cx="1980" cy="28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123914" name="Text Box 10"/>
            <p:cNvSpPr txBox="1">
              <a:spLocks noChangeArrowheads="1"/>
            </p:cNvSpPr>
            <p:nvPr/>
          </p:nvSpPr>
          <p:spPr bwMode="auto">
            <a:xfrm>
              <a:off x="5282" y="8509"/>
              <a:ext cx="72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tr-TR" sz="1200"/>
                <a:t>45 (</a:t>
              </a:r>
              <a:endParaRPr lang="tr-TR"/>
            </a:p>
          </p:txBody>
        </p:sp>
        <p:sp>
          <p:nvSpPr>
            <p:cNvPr id="123915" name="Text Box 11"/>
            <p:cNvSpPr txBox="1">
              <a:spLocks noChangeArrowheads="1"/>
            </p:cNvSpPr>
            <p:nvPr/>
          </p:nvSpPr>
          <p:spPr bwMode="auto">
            <a:xfrm>
              <a:off x="3047" y="8719"/>
              <a:ext cx="108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tr-TR" sz="1200"/>
                <a:t>65 (</a:t>
              </a:r>
              <a:endParaRPr lang="tr-TR"/>
            </a:p>
          </p:txBody>
        </p:sp>
        <p:sp>
          <p:nvSpPr>
            <p:cNvPr id="123916" name="Arc 12"/>
            <p:cNvSpPr>
              <a:spLocks/>
            </p:cNvSpPr>
            <p:nvPr/>
          </p:nvSpPr>
          <p:spPr bwMode="auto">
            <a:xfrm>
              <a:off x="4486" y="6816"/>
              <a:ext cx="718" cy="653"/>
            </a:xfrm>
            <a:custGeom>
              <a:avLst/>
              <a:gdLst>
                <a:gd name="G0" fmla="+- 21483 0 0"/>
                <a:gd name="G1" fmla="+- 21600 0 0"/>
                <a:gd name="G2" fmla="+- 21600 0 0"/>
                <a:gd name="T0" fmla="*/ 0 w 43083"/>
                <a:gd name="T1" fmla="*/ 19354 h 39177"/>
                <a:gd name="T2" fmla="*/ 34038 w 43083"/>
                <a:gd name="T3" fmla="*/ 39177 h 39177"/>
                <a:gd name="T4" fmla="*/ 21483 w 43083"/>
                <a:gd name="T5" fmla="*/ 21600 h 39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083" h="39177" fill="none" extrusionOk="0">
                  <a:moveTo>
                    <a:pt x="0" y="19354"/>
                  </a:moveTo>
                  <a:cubicBezTo>
                    <a:pt x="1150" y="8354"/>
                    <a:pt x="10423" y="-1"/>
                    <a:pt x="21483" y="0"/>
                  </a:cubicBezTo>
                  <a:cubicBezTo>
                    <a:pt x="33412" y="0"/>
                    <a:pt x="43083" y="9670"/>
                    <a:pt x="43083" y="21600"/>
                  </a:cubicBezTo>
                  <a:cubicBezTo>
                    <a:pt x="43083" y="28575"/>
                    <a:pt x="39714" y="35122"/>
                    <a:pt x="34037" y="39176"/>
                  </a:cubicBezTo>
                </a:path>
                <a:path w="43083" h="39177" stroke="0" extrusionOk="0">
                  <a:moveTo>
                    <a:pt x="0" y="19354"/>
                  </a:moveTo>
                  <a:cubicBezTo>
                    <a:pt x="1150" y="8354"/>
                    <a:pt x="10423" y="-1"/>
                    <a:pt x="21483" y="0"/>
                  </a:cubicBezTo>
                  <a:cubicBezTo>
                    <a:pt x="33412" y="0"/>
                    <a:pt x="43083" y="9670"/>
                    <a:pt x="43083" y="21600"/>
                  </a:cubicBezTo>
                  <a:cubicBezTo>
                    <a:pt x="43083" y="28575"/>
                    <a:pt x="39714" y="35122"/>
                    <a:pt x="34037" y="39176"/>
                  </a:cubicBezTo>
                  <a:lnTo>
                    <a:pt x="21483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123917" name="Text Box 13"/>
            <p:cNvSpPr txBox="1">
              <a:spLocks noChangeArrowheads="1"/>
            </p:cNvSpPr>
            <p:nvPr/>
          </p:nvSpPr>
          <p:spPr bwMode="auto">
            <a:xfrm>
              <a:off x="5099" y="6688"/>
              <a:ext cx="828" cy="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tr-TR" sz="1200"/>
                <a:t>  </a:t>
              </a:r>
              <a:r>
                <a:rPr lang="tr-TR" sz="1200" b="1"/>
                <a:t> a=?</a:t>
              </a:r>
              <a:endParaRPr lang="tr-TR"/>
            </a:p>
          </p:txBody>
        </p:sp>
        <p:sp>
          <p:nvSpPr>
            <p:cNvPr id="123918" name="Line 14"/>
            <p:cNvSpPr>
              <a:spLocks noChangeShapeType="1"/>
            </p:cNvSpPr>
            <p:nvPr/>
          </p:nvSpPr>
          <p:spPr bwMode="auto">
            <a:xfrm flipH="1">
              <a:off x="2507" y="7180"/>
              <a:ext cx="234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123919" name="Text Box 15"/>
            <p:cNvSpPr txBox="1">
              <a:spLocks noChangeArrowheads="1"/>
            </p:cNvSpPr>
            <p:nvPr/>
          </p:nvSpPr>
          <p:spPr bwMode="auto">
            <a:xfrm>
              <a:off x="2327" y="6814"/>
              <a:ext cx="828" cy="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tr-TR" sz="1200"/>
                <a:t>  </a:t>
              </a:r>
              <a:r>
                <a:rPr lang="tr-TR" sz="1200" b="1"/>
                <a:t> d</a:t>
              </a:r>
              <a:endParaRPr lang="tr-TR"/>
            </a:p>
          </p:txBody>
        </p:sp>
        <p:sp>
          <p:nvSpPr>
            <p:cNvPr id="123920" name="Text Box 16"/>
            <p:cNvSpPr txBox="1">
              <a:spLocks noChangeArrowheads="1"/>
            </p:cNvSpPr>
            <p:nvPr/>
          </p:nvSpPr>
          <p:spPr bwMode="auto">
            <a:xfrm>
              <a:off x="2147" y="8824"/>
              <a:ext cx="828" cy="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tr-TR" sz="1200"/>
                <a:t>  </a:t>
              </a:r>
              <a:r>
                <a:rPr lang="tr-TR" sz="1200" b="1"/>
                <a:t>e</a:t>
              </a:r>
              <a:endParaRPr lang="tr-TR"/>
            </a:p>
          </p:txBody>
        </p:sp>
      </p:grpSp>
      <p:sp>
        <p:nvSpPr>
          <p:cNvPr id="123921" name="Text Box 17"/>
          <p:cNvSpPr txBox="1">
            <a:spLocks noChangeArrowheads="1"/>
          </p:cNvSpPr>
          <p:nvPr/>
        </p:nvSpPr>
        <p:spPr bwMode="auto">
          <a:xfrm>
            <a:off x="3124200" y="3352800"/>
            <a:ext cx="3416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Yandaki şekilde d // e ise  a = ? </a:t>
            </a:r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  <p:bldP spid="12390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249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533400"/>
            <a:ext cx="71628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933" name="Text Box 5"/>
          <p:cNvSpPr txBox="1">
            <a:spLocks noChangeArrowheads="1"/>
          </p:cNvSpPr>
          <p:nvPr/>
        </p:nvSpPr>
        <p:spPr bwMode="auto">
          <a:xfrm>
            <a:off x="1143000" y="4038600"/>
            <a:ext cx="632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tr-TR"/>
              <a:t>Yukarıdaki şekilde [AB // [CD dir. Verilenlere göre X açısının ölçüsü kaç derecedir?</a:t>
            </a: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xit" presetSubtype="0" decel="10000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9" presetClass="exit" presetSubtype="0" decel="10000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0" grpId="0"/>
      <p:bldP spid="124930" grpId="1"/>
      <p:bldP spid="124931" grpId="0" build="p"/>
      <p:bldP spid="124931" grpI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z="4000"/>
              <a:t>DOĞRULARIN BİRBİRLERİNE GÖRE DÜRUMLARI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tr-TR" sz="1800"/>
          </a:p>
          <a:p>
            <a:r>
              <a:rPr lang="tr-TR" sz="2800" b="1"/>
              <a:t>Paralel doğrular:</a:t>
            </a:r>
            <a:r>
              <a:rPr lang="tr-TR" sz="2400" b="1"/>
              <a:t> </a:t>
            </a:r>
            <a:r>
              <a:rPr lang="tr-TR" sz="2400"/>
              <a:t>Elimizde iki doğru olsun bu doğruları, birbirini kesmeyecek şekilde tutarsak paralel doğru olarak adlandırıyoruz.</a:t>
            </a:r>
          </a:p>
          <a:p>
            <a:r>
              <a:rPr lang="tr-TR" sz="2400"/>
              <a:t>Örneğin; kalorifer petekleri birbirini hiç kesmez.Diğer bir örnek sınıf tahtamızın uzun kenarları birbirini hiçbir zaman kesmez.</a:t>
            </a:r>
          </a:p>
          <a:p>
            <a:pPr>
              <a:buFont typeface="Wingdings" pitchFamily="2" charset="2"/>
              <a:buNone/>
            </a:pPr>
            <a:endParaRPr lang="tr-TR" sz="2400" b="1"/>
          </a:p>
        </p:txBody>
      </p:sp>
      <p:sp>
        <p:nvSpPr>
          <p:cNvPr id="102405" name="Line 5"/>
          <p:cNvSpPr>
            <a:spLocks noChangeShapeType="1"/>
          </p:cNvSpPr>
          <p:nvPr/>
        </p:nvSpPr>
        <p:spPr bwMode="auto">
          <a:xfrm>
            <a:off x="1981200" y="5029200"/>
            <a:ext cx="434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02406" name="Line 6"/>
          <p:cNvSpPr>
            <a:spLocks noChangeShapeType="1"/>
          </p:cNvSpPr>
          <p:nvPr/>
        </p:nvSpPr>
        <p:spPr bwMode="auto">
          <a:xfrm>
            <a:off x="2057400" y="5638800"/>
            <a:ext cx="411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02407" name="Text Box 7"/>
          <p:cNvSpPr txBox="1">
            <a:spLocks noChangeArrowheads="1"/>
          </p:cNvSpPr>
          <p:nvPr/>
        </p:nvSpPr>
        <p:spPr bwMode="auto">
          <a:xfrm>
            <a:off x="6248400" y="47244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d1</a:t>
            </a:r>
          </a:p>
        </p:txBody>
      </p:sp>
      <p:sp>
        <p:nvSpPr>
          <p:cNvPr id="102408" name="Text Box 8"/>
          <p:cNvSpPr txBox="1">
            <a:spLocks noChangeArrowheads="1"/>
          </p:cNvSpPr>
          <p:nvPr/>
        </p:nvSpPr>
        <p:spPr bwMode="auto">
          <a:xfrm>
            <a:off x="6096000" y="53340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d2</a:t>
            </a:r>
          </a:p>
        </p:txBody>
      </p:sp>
      <p:sp>
        <p:nvSpPr>
          <p:cNvPr id="102409" name="Text Box 9"/>
          <p:cNvSpPr txBox="1">
            <a:spLocks noChangeArrowheads="1"/>
          </p:cNvSpPr>
          <p:nvPr/>
        </p:nvSpPr>
        <p:spPr bwMode="auto">
          <a:xfrm>
            <a:off x="6994525" y="4989513"/>
            <a:ext cx="946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d1 // d2</a:t>
            </a:r>
          </a:p>
        </p:txBody>
      </p:sp>
      <p:sp>
        <p:nvSpPr>
          <p:cNvPr id="9" name="8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/>
      <p:bldP spid="10240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22901" name="Text Box 21"/>
          <p:cNvSpPr txBox="1">
            <a:spLocks noChangeArrowheads="1"/>
          </p:cNvSpPr>
          <p:nvPr/>
        </p:nvSpPr>
        <p:spPr bwMode="auto">
          <a:xfrm>
            <a:off x="609600" y="32766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tr-TR"/>
          </a:p>
        </p:txBody>
      </p:sp>
      <p:sp>
        <p:nvSpPr>
          <p:cNvPr id="122903" name="Rectangle 2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22904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533400"/>
            <a:ext cx="4267200" cy="310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5" name="Text Box 25"/>
          <p:cNvSpPr txBox="1">
            <a:spLocks noChangeArrowheads="1"/>
          </p:cNvSpPr>
          <p:nvPr/>
        </p:nvSpPr>
        <p:spPr bwMode="auto">
          <a:xfrm>
            <a:off x="2057400" y="4572000"/>
            <a:ext cx="4146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Şekilde  DE // AB dir.</a:t>
            </a:r>
          </a:p>
          <a:p>
            <a:r>
              <a:rPr lang="tr-TR"/>
              <a:t>Verilenlere göre  x  açısı kaç derecedir.</a:t>
            </a:r>
          </a:p>
        </p:txBody>
      </p:sp>
      <p:sp>
        <p:nvSpPr>
          <p:cNvPr id="7" name="6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28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228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grpSp>
        <p:nvGrpSpPr>
          <p:cNvPr id="125956" name="Group 4"/>
          <p:cNvGrpSpPr>
            <a:grpSpLocks/>
          </p:cNvGrpSpPr>
          <p:nvPr/>
        </p:nvGrpSpPr>
        <p:grpSpPr bwMode="auto">
          <a:xfrm>
            <a:off x="1447800" y="1219200"/>
            <a:ext cx="6477000" cy="3429000"/>
            <a:chOff x="1592" y="1101"/>
            <a:chExt cx="2394" cy="1314"/>
          </a:xfrm>
        </p:grpSpPr>
        <p:sp>
          <p:nvSpPr>
            <p:cNvPr id="125957" name="Freeform 5"/>
            <p:cNvSpPr>
              <a:spLocks/>
            </p:cNvSpPr>
            <p:nvPr/>
          </p:nvSpPr>
          <p:spPr bwMode="auto">
            <a:xfrm>
              <a:off x="1592" y="1101"/>
              <a:ext cx="2394" cy="119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66" y="0"/>
                </a:cxn>
                <a:cxn ang="0">
                  <a:pos x="1140" y="627"/>
                </a:cxn>
                <a:cxn ang="0">
                  <a:pos x="2394" y="1083"/>
                </a:cxn>
                <a:cxn ang="0">
                  <a:pos x="0" y="1083"/>
                </a:cxn>
              </a:cxnLst>
              <a:rect l="0" t="0" r="r" b="b"/>
              <a:pathLst>
                <a:path w="2394" h="1083">
                  <a:moveTo>
                    <a:pt x="0" y="0"/>
                  </a:moveTo>
                  <a:lnTo>
                    <a:pt x="2166" y="0"/>
                  </a:lnTo>
                  <a:lnTo>
                    <a:pt x="1140" y="627"/>
                  </a:lnTo>
                  <a:lnTo>
                    <a:pt x="2394" y="1083"/>
                  </a:lnTo>
                  <a:lnTo>
                    <a:pt x="0" y="108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125958" name="Freeform 6"/>
            <p:cNvSpPr>
              <a:spLocks/>
            </p:cNvSpPr>
            <p:nvPr/>
          </p:nvSpPr>
          <p:spPr bwMode="auto">
            <a:xfrm>
              <a:off x="3350" y="1101"/>
              <a:ext cx="66" cy="22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14"/>
                </a:cxn>
                <a:cxn ang="0">
                  <a:pos x="66" y="228"/>
                </a:cxn>
              </a:cxnLst>
              <a:rect l="0" t="0" r="r" b="b"/>
              <a:pathLst>
                <a:path w="66" h="228">
                  <a:moveTo>
                    <a:pt x="9" y="0"/>
                  </a:moveTo>
                  <a:cubicBezTo>
                    <a:pt x="4" y="38"/>
                    <a:pt x="0" y="76"/>
                    <a:pt x="9" y="114"/>
                  </a:cubicBezTo>
                  <a:cubicBezTo>
                    <a:pt x="18" y="152"/>
                    <a:pt x="42" y="190"/>
                    <a:pt x="66" y="228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125959" name="Freeform 7"/>
            <p:cNvSpPr>
              <a:spLocks/>
            </p:cNvSpPr>
            <p:nvPr/>
          </p:nvSpPr>
          <p:spPr bwMode="auto">
            <a:xfrm>
              <a:off x="2948" y="1641"/>
              <a:ext cx="66" cy="2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114"/>
                </a:cxn>
                <a:cxn ang="0">
                  <a:pos x="57" y="285"/>
                </a:cxn>
              </a:cxnLst>
              <a:rect l="0" t="0" r="r" b="b"/>
              <a:pathLst>
                <a:path w="66" h="285">
                  <a:moveTo>
                    <a:pt x="0" y="0"/>
                  </a:moveTo>
                  <a:cubicBezTo>
                    <a:pt x="24" y="33"/>
                    <a:pt x="48" y="67"/>
                    <a:pt x="57" y="114"/>
                  </a:cubicBezTo>
                  <a:cubicBezTo>
                    <a:pt x="66" y="161"/>
                    <a:pt x="61" y="223"/>
                    <a:pt x="57" y="28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125960" name="Freeform 8"/>
            <p:cNvSpPr>
              <a:spLocks/>
            </p:cNvSpPr>
            <p:nvPr/>
          </p:nvSpPr>
          <p:spPr bwMode="auto">
            <a:xfrm>
              <a:off x="3416" y="2127"/>
              <a:ext cx="171" cy="171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0" y="114"/>
                </a:cxn>
              </a:cxnLst>
              <a:rect l="0" t="0" r="r" b="b"/>
              <a:pathLst>
                <a:path w="114" h="114">
                  <a:moveTo>
                    <a:pt x="114" y="0"/>
                  </a:moveTo>
                  <a:cubicBezTo>
                    <a:pt x="61" y="43"/>
                    <a:pt x="9" y="86"/>
                    <a:pt x="0" y="114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125961" name="Text Box 9"/>
            <p:cNvSpPr txBox="1">
              <a:spLocks noChangeArrowheads="1"/>
            </p:cNvSpPr>
            <p:nvPr/>
          </p:nvSpPr>
          <p:spPr bwMode="auto">
            <a:xfrm>
              <a:off x="2930" y="1959"/>
              <a:ext cx="741" cy="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tr-TR" sz="1200" b="1"/>
                <a:t>36</a:t>
              </a:r>
              <a:r>
                <a:rPr lang="tr-TR" sz="1200" b="1">
                  <a:sym typeface="Symbol" pitchFamily="18" charset="2"/>
                </a:rPr>
                <a:t></a:t>
              </a:r>
              <a:endParaRPr lang="tr-TR"/>
            </a:p>
          </p:txBody>
        </p:sp>
      </p:grpSp>
      <p:sp>
        <p:nvSpPr>
          <p:cNvPr id="125962" name="Text Box 10"/>
          <p:cNvSpPr txBox="1">
            <a:spLocks noChangeArrowheads="1"/>
          </p:cNvSpPr>
          <p:nvPr/>
        </p:nvSpPr>
        <p:spPr bwMode="auto">
          <a:xfrm>
            <a:off x="1676400" y="4648200"/>
            <a:ext cx="4400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 ? işareti olan açının ölüsü kaç derecedir?</a:t>
            </a:r>
          </a:p>
        </p:txBody>
      </p:sp>
      <p:sp>
        <p:nvSpPr>
          <p:cNvPr id="125963" name="Text Box 11"/>
          <p:cNvSpPr txBox="1">
            <a:spLocks noChangeArrowheads="1"/>
          </p:cNvSpPr>
          <p:nvPr/>
        </p:nvSpPr>
        <p:spPr bwMode="auto">
          <a:xfrm>
            <a:off x="5257800" y="12954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44</a:t>
            </a:r>
          </a:p>
        </p:txBody>
      </p:sp>
      <p:sp>
        <p:nvSpPr>
          <p:cNvPr id="125964" name="Text Box 12"/>
          <p:cNvSpPr txBox="1">
            <a:spLocks noChangeArrowheads="1"/>
          </p:cNvSpPr>
          <p:nvPr/>
        </p:nvSpPr>
        <p:spPr bwMode="auto">
          <a:xfrm>
            <a:off x="5257800" y="25908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/>
              <a:t>?</a:t>
            </a:r>
          </a:p>
        </p:txBody>
      </p:sp>
      <p:sp>
        <p:nvSpPr>
          <p:cNvPr id="13" name="12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/>
      <p:bldP spid="12595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2400" b="1"/>
              <a:t>Kesişen Doğrular:</a:t>
            </a:r>
            <a:r>
              <a:rPr lang="tr-TR" sz="2000" b="1"/>
              <a:t> </a:t>
            </a:r>
            <a:r>
              <a:rPr lang="tr-TR" sz="2000"/>
              <a:t>Eğer doğrular yukarıdaki gibi paralel değilse kesinlikle kesişiyor demektir.</a:t>
            </a:r>
          </a:p>
          <a:p>
            <a:r>
              <a:rPr lang="tr-TR" sz="2000"/>
              <a:t>Bazen doğrular kesişmiyor gibi durabilir fakat doğruların uçlarını uzattığımızda kesişiyorlarsa bu doğrulara kesişen doğrular denir.</a:t>
            </a:r>
          </a:p>
          <a:p>
            <a:r>
              <a:rPr lang="tr-TR" sz="2000"/>
              <a:t>Örneğin; “M” harfini düşünürsek M harfindeki her doğru (doğru olarak kabul edersek) birbirini keser.</a:t>
            </a:r>
            <a:endParaRPr lang="tr-TR" sz="2000" b="1"/>
          </a:p>
        </p:txBody>
      </p:sp>
      <p:sp>
        <p:nvSpPr>
          <p:cNvPr id="128004" name="Line 4"/>
          <p:cNvSpPr>
            <a:spLocks noChangeShapeType="1"/>
          </p:cNvSpPr>
          <p:nvPr/>
        </p:nvSpPr>
        <p:spPr bwMode="auto">
          <a:xfrm flipV="1">
            <a:off x="2895600" y="4572000"/>
            <a:ext cx="30480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28005" name="Line 5"/>
          <p:cNvSpPr>
            <a:spLocks noChangeShapeType="1"/>
          </p:cNvSpPr>
          <p:nvPr/>
        </p:nvSpPr>
        <p:spPr bwMode="auto">
          <a:xfrm>
            <a:off x="2743200" y="4495800"/>
            <a:ext cx="3276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5943600" y="43434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d1</a:t>
            </a:r>
          </a:p>
        </p:txBody>
      </p:sp>
      <p:sp>
        <p:nvSpPr>
          <p:cNvPr id="128007" name="Text Box 7"/>
          <p:cNvSpPr txBox="1">
            <a:spLocks noChangeArrowheads="1"/>
          </p:cNvSpPr>
          <p:nvPr/>
        </p:nvSpPr>
        <p:spPr bwMode="auto">
          <a:xfrm>
            <a:off x="6096000" y="58674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d2</a:t>
            </a:r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8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/>
      <p:bldP spid="12800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tr-TR" sz="2400" b="1"/>
              <a:t>Dik doğrular:</a:t>
            </a:r>
            <a:r>
              <a:rPr lang="tr-TR" sz="2000" b="1"/>
              <a:t> </a:t>
            </a:r>
            <a:r>
              <a:rPr lang="tr-TR" sz="2000"/>
              <a:t>Dik doğrular da aslında kesişen doğrulara dahildir.</a:t>
            </a:r>
          </a:p>
          <a:p>
            <a:pPr>
              <a:lnSpc>
                <a:spcPct val="90000"/>
              </a:lnSpc>
            </a:pPr>
            <a:r>
              <a:rPr lang="tr-TR" sz="2000"/>
              <a:t>Sonuçta doğrular ya paraleldir, ya da kesişir.</a:t>
            </a:r>
          </a:p>
          <a:p>
            <a:pPr>
              <a:lnSpc>
                <a:spcPct val="90000"/>
              </a:lnSpc>
            </a:pPr>
            <a:r>
              <a:rPr lang="tr-TR" sz="2000"/>
              <a:t>Eğer iki doğru birbiri ile 90 derece açı yapacak şekilde kesişiyorsa, bu tür doğrulara dik kesişen doğrular denir.</a:t>
            </a:r>
          </a:p>
          <a:p>
            <a:pPr>
              <a:lnSpc>
                <a:spcPct val="90000"/>
              </a:lnSpc>
            </a:pPr>
            <a:r>
              <a:rPr lang="tr-TR" sz="2000"/>
              <a:t>Örneğin; tahtamızın bir uzun ve bir kısa kenarı dik olarak kesişir.</a:t>
            </a:r>
          </a:p>
        </p:txBody>
      </p:sp>
      <p:sp>
        <p:nvSpPr>
          <p:cNvPr id="129028" name="Line 4"/>
          <p:cNvSpPr>
            <a:spLocks noChangeShapeType="1"/>
          </p:cNvSpPr>
          <p:nvPr/>
        </p:nvSpPr>
        <p:spPr bwMode="auto">
          <a:xfrm>
            <a:off x="4038600" y="3581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29029" name="Line 5"/>
          <p:cNvSpPr>
            <a:spLocks noChangeShapeType="1"/>
          </p:cNvSpPr>
          <p:nvPr/>
        </p:nvSpPr>
        <p:spPr bwMode="auto">
          <a:xfrm>
            <a:off x="2362200" y="4724400"/>
            <a:ext cx="342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4038600" y="34290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d1</a:t>
            </a:r>
          </a:p>
        </p:txBody>
      </p:sp>
      <p:sp>
        <p:nvSpPr>
          <p:cNvPr id="129031" name="Text Box 7"/>
          <p:cNvSpPr txBox="1">
            <a:spLocks noChangeArrowheads="1"/>
          </p:cNvSpPr>
          <p:nvPr/>
        </p:nvSpPr>
        <p:spPr bwMode="auto">
          <a:xfrm>
            <a:off x="5867400" y="45720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d2</a:t>
            </a:r>
          </a:p>
        </p:txBody>
      </p:sp>
      <p:sp>
        <p:nvSpPr>
          <p:cNvPr id="129032" name="Text Box 8"/>
          <p:cNvSpPr txBox="1">
            <a:spLocks noChangeArrowheads="1"/>
          </p:cNvSpPr>
          <p:nvPr/>
        </p:nvSpPr>
        <p:spPr bwMode="auto">
          <a:xfrm>
            <a:off x="5775325" y="5294313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d1 </a:t>
            </a:r>
          </a:p>
        </p:txBody>
      </p:sp>
      <p:sp>
        <p:nvSpPr>
          <p:cNvPr id="129034" name="Line 10"/>
          <p:cNvSpPr>
            <a:spLocks noChangeShapeType="1"/>
          </p:cNvSpPr>
          <p:nvPr/>
        </p:nvSpPr>
        <p:spPr bwMode="auto">
          <a:xfrm>
            <a:off x="6324600" y="5334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29035" name="Line 11"/>
          <p:cNvSpPr>
            <a:spLocks noChangeShapeType="1"/>
          </p:cNvSpPr>
          <p:nvPr/>
        </p:nvSpPr>
        <p:spPr bwMode="auto">
          <a:xfrm>
            <a:off x="6172200" y="5562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29036" name="Text Box 12"/>
          <p:cNvSpPr txBox="1">
            <a:spLocks noChangeArrowheads="1"/>
          </p:cNvSpPr>
          <p:nvPr/>
        </p:nvSpPr>
        <p:spPr bwMode="auto">
          <a:xfrm>
            <a:off x="6477000" y="52578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/>
              <a:t>d2</a:t>
            </a:r>
          </a:p>
        </p:txBody>
      </p:sp>
      <p:sp>
        <p:nvSpPr>
          <p:cNvPr id="12" name="11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9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6" grpId="0"/>
      <p:bldP spid="12902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AÇILAR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tr-TR"/>
              <a:t>AÇI :  Aynı doğru üzerinde olmayan, başlangıç noktaları ortak olan iki ışının birleşim kümesine </a:t>
            </a:r>
            <a:r>
              <a:rPr lang="tr-TR" u="sng"/>
              <a:t>Açı</a:t>
            </a:r>
            <a:r>
              <a:rPr lang="tr-TR"/>
              <a:t> denir.          </a:t>
            </a:r>
          </a:p>
          <a:p>
            <a:pPr>
              <a:lnSpc>
                <a:spcPct val="90000"/>
              </a:lnSpc>
            </a:pPr>
            <a:r>
              <a:rPr lang="tr-TR"/>
              <a:t>  Açıyı oluşturan iki ışının kesişim kümesine AÇININ KÖŞESİ, bu ışınlara ise AÇININ KENARLARI denir. </a:t>
            </a:r>
          </a:p>
          <a:p>
            <a:pPr>
              <a:lnSpc>
                <a:spcPct val="90000"/>
              </a:lnSpc>
            </a:pPr>
            <a:r>
              <a:rPr lang="tr-TR"/>
              <a:t>Açı ölçüsü DERECEDİR.  Açıların ölçüsünü bulmak için AÇI ÖLÇER veya İLETKİ kullanılır.</a:t>
            </a: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/>
      <p:bldP spid="10342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ÖZEL AÇILAR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tr-TR" sz="2400"/>
              <a:t>1) Dar Açı: Ölçüsü 0º `den büyük ve 90º`den küçük açılara Dar açı denir.</a:t>
            </a:r>
          </a:p>
          <a:p>
            <a:pPr>
              <a:lnSpc>
                <a:spcPct val="90000"/>
              </a:lnSpc>
            </a:pPr>
            <a:r>
              <a:rPr lang="tr-TR" sz="2400"/>
              <a:t>2) Dik Açı: Ölçüsü 90º olan açıya Dik Açı denir. </a:t>
            </a:r>
          </a:p>
          <a:p>
            <a:pPr>
              <a:lnSpc>
                <a:spcPct val="90000"/>
              </a:lnSpc>
            </a:pPr>
            <a:r>
              <a:rPr lang="tr-TR" sz="2400"/>
              <a:t>3) Geniş Açı: Ölçüsü 90º`den büyük 180º`den küçük olan açıya Geniş Açı demir. </a:t>
            </a:r>
          </a:p>
          <a:p>
            <a:pPr>
              <a:lnSpc>
                <a:spcPct val="90000"/>
              </a:lnSpc>
            </a:pPr>
            <a:r>
              <a:rPr lang="tr-TR" sz="2400"/>
              <a:t>4) Doğru Açı: Ölçüsü 180º olan açıya Doğru Açı denir. </a:t>
            </a:r>
          </a:p>
          <a:p>
            <a:pPr>
              <a:lnSpc>
                <a:spcPct val="90000"/>
              </a:lnSpc>
            </a:pPr>
            <a:r>
              <a:rPr lang="tr-TR" sz="2400"/>
              <a:t>5) Tam Açı: Ölçüsü 360º olan açıya Tam Açı denir. </a:t>
            </a:r>
          </a:p>
          <a:p>
            <a:pPr>
              <a:lnSpc>
                <a:spcPct val="90000"/>
              </a:lnSpc>
            </a:pPr>
            <a:r>
              <a:rPr lang="tr-TR" sz="2400"/>
              <a:t>6) Tümler Açı: İki açının ölçüleri toplamı  90º  olan açıya Tümler Açı denir. </a:t>
            </a:r>
          </a:p>
          <a:p>
            <a:pPr>
              <a:lnSpc>
                <a:spcPct val="90000"/>
              </a:lnSpc>
            </a:pPr>
            <a:r>
              <a:rPr lang="tr-TR" sz="2400"/>
              <a:t>7) Bütünler Açı: İki açının ölçüleri toplamı 180º  ise bu açılara Bütünler Açı denir.  </a:t>
            </a: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4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4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4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4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/>
      <p:bldP spid="10445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z="4000"/>
              <a:t>Bir Noktada Kesişen İki Doğrunun Oluşturduğu Açılar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tr-TR" sz="2800" b="1"/>
              <a:t>a) Komşu Açılar:</a:t>
            </a:r>
            <a:r>
              <a:rPr lang="tr-TR" sz="2800"/>
              <a:t> Başlangıç noktaları aynı iki veya daha fazla açıya Komşu Açılar denir.</a:t>
            </a:r>
          </a:p>
          <a:p>
            <a:pPr>
              <a:lnSpc>
                <a:spcPct val="80000"/>
              </a:lnSpc>
            </a:pPr>
            <a:r>
              <a:rPr lang="tr-TR" sz="2800"/>
              <a:t>    </a:t>
            </a:r>
            <a:r>
              <a:rPr lang="tr-TR" sz="2800" b="1"/>
              <a:t>b) Komşu Tümler Açılar:</a:t>
            </a:r>
            <a:r>
              <a:rPr lang="tr-TR" sz="2800"/>
              <a:t> Başlangıç noktaları aynı, ölçüleri toplamı 90º olan iki farklı açıya Komşu Tümler Açılar  denir.</a:t>
            </a:r>
          </a:p>
          <a:p>
            <a:pPr>
              <a:lnSpc>
                <a:spcPct val="80000"/>
              </a:lnSpc>
            </a:pPr>
            <a:r>
              <a:rPr lang="tr-TR" sz="2800"/>
              <a:t>   </a:t>
            </a:r>
            <a:r>
              <a:rPr lang="tr-TR" sz="2800" b="1"/>
              <a:t>c) Komşu Bütünler Açılar:</a:t>
            </a:r>
            <a:r>
              <a:rPr lang="tr-TR" sz="2800"/>
              <a:t> Başlangıç noktaları aynı, ölçüleri toplamı 180º  olan açıya Komşu Bütünler Açılar denir.</a:t>
            </a:r>
          </a:p>
          <a:p>
            <a:pPr>
              <a:lnSpc>
                <a:spcPct val="80000"/>
              </a:lnSpc>
            </a:pPr>
            <a:r>
              <a:rPr lang="tr-TR" sz="2800"/>
              <a:t>    </a:t>
            </a:r>
            <a:r>
              <a:rPr lang="tr-TR" sz="2800" b="1"/>
              <a:t>d) Ters Açılar:</a:t>
            </a:r>
            <a:r>
              <a:rPr lang="tr-TR" sz="2800"/>
              <a:t> Köşeleri ortak ve kenarları birbirine zıt ışınları olan iki açıya Ters Açı denir. Ters açıların ölçüleri birbirine eşittir.</a:t>
            </a: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/>
      <p:bldP spid="10547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z="4000"/>
              <a:t>Paralel İki Doğrunun Bir Kesenle Yaptığı Açılar 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229600" cy="45339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tr-TR" sz="1800" b="1"/>
              <a:t>a) YÖNDEŞ AÇILAR:</a:t>
            </a:r>
            <a:r>
              <a:rPr lang="tr-TR" sz="1800"/>
              <a:t> Şekildeki A ve F, D ve G,</a:t>
            </a:r>
            <a:r>
              <a:rPr lang="tr-TR" sz="1800">
                <a:hlinkClick r:id="rId2"/>
              </a:rPr>
              <a:t> </a:t>
            </a:r>
            <a:r>
              <a:rPr lang="tr-TR" sz="1800"/>
              <a:t/>
            </a:r>
            <a:br>
              <a:rPr lang="tr-TR" sz="1800"/>
            </a:br>
            <a:endParaRPr lang="tr-TR" sz="1800"/>
          </a:p>
          <a:p>
            <a:pPr>
              <a:lnSpc>
                <a:spcPct val="80000"/>
              </a:lnSpc>
            </a:pPr>
            <a:r>
              <a:rPr lang="tr-TR" sz="1800"/>
              <a:t>E ve C, B ve H gibi konumlanan açılara </a:t>
            </a:r>
            <a:r>
              <a:rPr lang="tr-TR" sz="1800" u="sng"/>
              <a:t/>
            </a:r>
            <a:br>
              <a:rPr lang="tr-TR" sz="1800" u="sng"/>
            </a:br>
            <a:endParaRPr lang="tr-TR" sz="1800" u="sng"/>
          </a:p>
          <a:p>
            <a:pPr>
              <a:lnSpc>
                <a:spcPct val="80000"/>
              </a:lnSpc>
            </a:pPr>
            <a:r>
              <a:rPr lang="tr-TR" sz="1800"/>
              <a:t>Yöndeş Açılar denir. Yöndeş açılar birbirine eşittir.                                                                                                                         </a:t>
            </a:r>
          </a:p>
          <a:p>
            <a:pPr>
              <a:lnSpc>
                <a:spcPct val="80000"/>
              </a:lnSpc>
            </a:pPr>
            <a:r>
              <a:rPr lang="tr-TR" sz="1800"/>
              <a:t> </a:t>
            </a:r>
            <a:r>
              <a:rPr lang="tr-TR" sz="1800" b="1"/>
              <a:t>b) TERS AÇILAR:</a:t>
            </a:r>
            <a:r>
              <a:rPr lang="tr-TR" sz="1800"/>
              <a:t> Köşeleri ortak ve kenarları </a:t>
            </a:r>
            <a:br>
              <a:rPr lang="tr-TR" sz="1800"/>
            </a:br>
            <a:endParaRPr lang="tr-TR" sz="1800"/>
          </a:p>
          <a:p>
            <a:pPr>
              <a:lnSpc>
                <a:spcPct val="80000"/>
              </a:lnSpc>
            </a:pPr>
            <a:r>
              <a:rPr lang="tr-TR" sz="1800"/>
              <a:t>birbirine zıt ışınları olan iki açıya Ters Açı denir. </a:t>
            </a:r>
            <a:br>
              <a:rPr lang="tr-TR" sz="1800"/>
            </a:br>
            <a:endParaRPr lang="tr-TR" sz="1800"/>
          </a:p>
          <a:p>
            <a:pPr>
              <a:lnSpc>
                <a:spcPct val="80000"/>
              </a:lnSpc>
            </a:pPr>
            <a:r>
              <a:rPr lang="tr-TR" sz="1800"/>
              <a:t>Ters açıların ölçüleri birbirine eşittir.  </a:t>
            </a:r>
          </a:p>
          <a:p>
            <a:pPr>
              <a:lnSpc>
                <a:spcPct val="80000"/>
              </a:lnSpc>
            </a:pPr>
            <a:r>
              <a:rPr lang="tr-TR" sz="1800"/>
              <a:t>  </a:t>
            </a:r>
            <a:r>
              <a:rPr lang="tr-TR" sz="1800" b="1"/>
              <a:t>c) DIŞ TERS AÇILAR:</a:t>
            </a:r>
            <a:r>
              <a:rPr lang="tr-TR" sz="1800"/>
              <a:t> Şekildeki G ve A, H ve C açıları gibi konumlanan açılara Dış Ters Açılar denir. Dış ters açıların ölçüleri birbirine eşittir.  </a:t>
            </a:r>
          </a:p>
          <a:p>
            <a:pPr>
              <a:lnSpc>
                <a:spcPct val="80000"/>
              </a:lnSpc>
            </a:pPr>
            <a:r>
              <a:rPr lang="tr-TR" sz="1800"/>
              <a:t> </a:t>
            </a:r>
            <a:r>
              <a:rPr lang="tr-TR" sz="1800" b="1"/>
              <a:t>d) İÇ TERS AÇILAR:</a:t>
            </a:r>
            <a:r>
              <a:rPr lang="tr-TR" sz="1800"/>
              <a:t>Şekildeki B ve E, D ve F açıları gibi konumlanan açılara İç Ters Açılar denir.  </a:t>
            </a:r>
          </a:p>
          <a:p>
            <a:pPr>
              <a:lnSpc>
                <a:spcPct val="80000"/>
              </a:lnSpc>
            </a:pPr>
            <a:r>
              <a:rPr lang="tr-TR" sz="1800"/>
              <a:t> </a:t>
            </a:r>
            <a:r>
              <a:rPr lang="tr-TR" sz="1800" b="1"/>
              <a:t>e) KARŞI KONUMLU AÇILAR:</a:t>
            </a:r>
            <a:r>
              <a:rPr lang="tr-TR" sz="1800"/>
              <a:t> Şekildeki B ve F, E ve D açıları gibi konumlanan açılara Karşı Konumlu Açılar denir. Karşı konumlu açıların toplamı 180º`dır.</a:t>
            </a:r>
          </a:p>
        </p:txBody>
      </p:sp>
      <p:pic>
        <p:nvPicPr>
          <p:cNvPr id="106501" name="Picture 5" descr="aciii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438400" cy="1643063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6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6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6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6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6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6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6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6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6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6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6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6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6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6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6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6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  <p:bldP spid="10649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SORULAR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tr-TR" sz="2400"/>
              <a:t>1220 lik açının bütünleri kaç derecelik açıdır?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tr-TR" sz="2400"/>
              <a:t>	A) 50		B) 58		C) 60		D) 180</a:t>
            </a:r>
          </a:p>
          <a:p>
            <a:pPr>
              <a:lnSpc>
                <a:spcPct val="90000"/>
              </a:lnSpc>
            </a:pPr>
            <a:r>
              <a:rPr lang="tr-TR" sz="2400"/>
              <a:t>Bütünler iki açının ölçüleri 13 ile 23 sayıları ile orantılıdır. Buna göre küçük olan açının ölçüsü kaç derecedir?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tr-TR" sz="2400"/>
              <a:t> 	A) 45         B) 55     C) 65         D) 75</a:t>
            </a:r>
          </a:p>
          <a:p>
            <a:pPr>
              <a:lnSpc>
                <a:spcPct val="90000"/>
              </a:lnSpc>
            </a:pPr>
            <a:r>
              <a:rPr lang="tr-TR" sz="2400"/>
              <a:t>Tümler iki açıdan büyük olanın ölçüsü, küçük olanın ölçüsünün beş katıdır. Büyük açının ölçüsü </a:t>
            </a:r>
          </a:p>
          <a:p>
            <a:pPr>
              <a:lnSpc>
                <a:spcPct val="90000"/>
              </a:lnSpc>
            </a:pPr>
            <a:r>
              <a:rPr lang="tr-TR" sz="2400"/>
              <a:t>       kaç derecedir?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tr-TR" sz="2400"/>
              <a:t>A)   75             B)    60                C)   45               D)   22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tr-TR" sz="240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Created by Necdet GÜLSEVER</a:t>
            </a:r>
            <a:endParaRPr lang="tr-TR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/>
      <p:bldP spid="107523" grpId="0" build="p"/>
    </p:bldLst>
  </p:timing>
</p:sld>
</file>

<file path=ppt/theme/theme1.xml><?xml version="1.0" encoding="utf-8"?>
<a:theme xmlns:a="http://schemas.openxmlformats.org/drawingml/2006/main" name="Dijital Noktalar">
  <a:themeElements>
    <a:clrScheme name="Dijital Noktalar 4">
      <a:dk1>
        <a:srgbClr val="000000"/>
      </a:dk1>
      <a:lt1>
        <a:srgbClr val="FDEB9D"/>
      </a:lt1>
      <a:dk2>
        <a:srgbClr val="000000"/>
      </a:dk2>
      <a:lt2>
        <a:srgbClr val="E0CE82"/>
      </a:lt2>
      <a:accent1>
        <a:srgbClr val="EAEAEA"/>
      </a:accent1>
      <a:accent2>
        <a:srgbClr val="C2B476"/>
      </a:accent2>
      <a:accent3>
        <a:srgbClr val="FEF3CC"/>
      </a:accent3>
      <a:accent4>
        <a:srgbClr val="000000"/>
      </a:accent4>
      <a:accent5>
        <a:srgbClr val="F3F3F3"/>
      </a:accent5>
      <a:accent6>
        <a:srgbClr val="B0A36A"/>
      </a:accent6>
      <a:hlink>
        <a:srgbClr val="A47900"/>
      </a:hlink>
      <a:folHlink>
        <a:srgbClr val="8C8900"/>
      </a:folHlink>
    </a:clrScheme>
    <a:fontScheme name="Dijital Noktala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jital Noktalar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jital Noktalar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jital Noktalar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jital Noktalar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jital Noktalar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jital Noktalar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jital Noktalar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jital Noktalar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jital Noktalar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is Teması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186</TotalTime>
  <Words>491</Words>
  <Application>Microsoft Office PowerPoint</Application>
  <PresentationFormat>Ekran Gösterisi (4:3)</PresentationFormat>
  <Paragraphs>155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21</vt:i4>
      </vt:variant>
    </vt:vector>
  </HeadingPairs>
  <TitlesOfParts>
    <vt:vector size="22" baseType="lpstr">
      <vt:lpstr>Dijital Noktalar</vt:lpstr>
      <vt:lpstr>DÜZLEMDEKİ DOĞRULAR</vt:lpstr>
      <vt:lpstr>DOĞRULARIN BİRBİRLERİNE GÖRE DÜRUMLARI</vt:lpstr>
      <vt:lpstr>Slayt 3</vt:lpstr>
      <vt:lpstr>Slayt 4</vt:lpstr>
      <vt:lpstr>AÇILAR</vt:lpstr>
      <vt:lpstr>ÖZEL AÇILAR</vt:lpstr>
      <vt:lpstr>Bir Noktada Kesişen İki Doğrunun Oluşturduğu Açılar</vt:lpstr>
      <vt:lpstr>Paralel İki Doğrunun Bir Kesenle Yaptığı Açılar </vt:lpstr>
      <vt:lpstr>SORULAR</vt:lpstr>
      <vt:lpstr>AÇILARDA KURALLAR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Düzlemdeki Doğrular</dc:title>
  <dc:creator>Lord TROJAN</dc:creator>
  <cp:lastModifiedBy>LordTrojan</cp:lastModifiedBy>
  <cp:revision>9</cp:revision>
  <cp:lastPrinted>1601-01-01T00:00:00Z</cp:lastPrinted>
  <dcterms:created xsi:type="dcterms:W3CDTF">1601-01-01T00:00:00Z</dcterms:created>
  <dcterms:modified xsi:type="dcterms:W3CDTF">2011-01-10T19:58:36Z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